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8" r:id="rId4"/>
    <p:sldId id="268" r:id="rId5"/>
    <p:sldId id="259" r:id="rId6"/>
    <p:sldId id="269" r:id="rId7"/>
    <p:sldId id="261" r:id="rId8"/>
    <p:sldId id="262" r:id="rId9"/>
    <p:sldId id="270" r:id="rId10"/>
    <p:sldId id="263" r:id="rId11"/>
    <p:sldId id="264" r:id="rId12"/>
    <p:sldId id="266" r:id="rId13"/>
    <p:sldId id="271" r:id="rId14"/>
    <p:sldId id="272" r:id="rId15"/>
    <p:sldId id="273" r:id="rId16"/>
    <p:sldId id="274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660066"/>
    <a:srgbClr val="FFCCFF"/>
    <a:srgbClr val="FF3300"/>
    <a:srgbClr val="FFCC00"/>
    <a:srgbClr val="3333CC"/>
    <a:srgbClr val="FF00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6" autoAdjust="0"/>
    <p:restoredTop sz="94660"/>
  </p:normalViewPr>
  <p:slideViewPr>
    <p:cSldViewPr>
      <p:cViewPr varScale="1">
        <p:scale>
          <a:sx n="69" d="100"/>
          <a:sy n="69" d="100"/>
        </p:scale>
        <p:origin x="1116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2556" y="-90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145A4E55-9E76-44C5-A2FF-3E6FF32AB869}" type="datetimeFigureOut">
              <a:rPr lang="fr-FR" altLang="fr-FR"/>
              <a:pPr>
                <a:defRPr/>
              </a:pPr>
              <a:t>23/02/2017</a:t>
            </a:fld>
            <a:endParaRPr lang="fr-FR" altLang="fr-FR"/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DB8F1BF5-F0C4-4758-9458-7F26F672914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05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F67A2B2-3B1F-4D44-8A28-6B2D6FABA3A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Académie de Toulouse</a:t>
            </a:r>
          </a:p>
          <a:p>
            <a:pPr>
              <a:defRPr/>
            </a:pPr>
            <a:r>
              <a:rPr lang="fr-FR" altLang="fr-FR"/>
              <a:t>Formateurs collège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010E43-3B13-45A6-BF85-DD055891B19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1187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Académie de Toulouse</a:t>
            </a:r>
          </a:p>
          <a:p>
            <a:pPr>
              <a:defRPr/>
            </a:pPr>
            <a:r>
              <a:rPr lang="fr-FR" altLang="fr-FR"/>
              <a:t>Formateurs collège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BA026-62E2-475B-8420-32B74016FE4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83359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Académie de Toulouse</a:t>
            </a:r>
          </a:p>
          <a:p>
            <a:pPr>
              <a:defRPr/>
            </a:pPr>
            <a:r>
              <a:rPr lang="fr-FR" altLang="fr-FR"/>
              <a:t>Formateurs collège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9FE7B4-C988-4496-B87D-684BE8BB223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72554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Académie de Toulouse</a:t>
            </a:r>
          </a:p>
          <a:p>
            <a:pPr>
              <a:defRPr/>
            </a:pPr>
            <a:r>
              <a:rPr lang="fr-FR" altLang="fr-FR"/>
              <a:t>Formateurs collège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B9C1C4-18A1-458F-908D-EA56836300F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16523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Académie de Toulouse</a:t>
            </a:r>
          </a:p>
          <a:p>
            <a:pPr>
              <a:defRPr/>
            </a:pPr>
            <a:r>
              <a:rPr lang="fr-FR" altLang="fr-FR"/>
              <a:t>Formateurs collège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0CE7A3-3D25-4EAC-8B03-90D5B865406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10406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Académie de Toulouse</a:t>
            </a:r>
          </a:p>
          <a:p>
            <a:pPr>
              <a:defRPr/>
            </a:pPr>
            <a:r>
              <a:rPr lang="fr-FR" altLang="fr-FR"/>
              <a:t>Formateurs collège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EC76ED-4E0F-437D-9765-46CAD52CE86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83558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Académie de Toulouse</a:t>
            </a:r>
          </a:p>
          <a:p>
            <a:pPr>
              <a:defRPr/>
            </a:pPr>
            <a:r>
              <a:rPr lang="fr-FR" altLang="fr-FR"/>
              <a:t>Formateurs collège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180AD0-6FB2-47FC-9BB5-CA45CBC1ECE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10931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Académie de Toulouse</a:t>
            </a:r>
          </a:p>
          <a:p>
            <a:pPr>
              <a:defRPr/>
            </a:pPr>
            <a:r>
              <a:rPr lang="fr-FR" altLang="fr-FR"/>
              <a:t>Formateurs collège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4EB9FF-2EEF-4436-898A-C7C8FC9045D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98582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Académie de Toulouse</a:t>
            </a:r>
          </a:p>
          <a:p>
            <a:pPr>
              <a:defRPr/>
            </a:pPr>
            <a:r>
              <a:rPr lang="fr-FR" altLang="fr-FR"/>
              <a:t>Formateurs collège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D59062-8B4E-4309-B1F5-4FC2F9DE147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89247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Académie de Toulouse</a:t>
            </a:r>
          </a:p>
          <a:p>
            <a:pPr>
              <a:defRPr/>
            </a:pPr>
            <a:r>
              <a:rPr lang="fr-FR" altLang="fr-FR"/>
              <a:t>Formateurs collège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AFDE7C-F43D-438B-BF32-4B398EBA2F9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96399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/>
              <a:t>Académie de Toulouse</a:t>
            </a:r>
          </a:p>
          <a:p>
            <a:pPr>
              <a:defRPr/>
            </a:pPr>
            <a:r>
              <a:rPr lang="fr-FR" altLang="fr-FR"/>
              <a:t>Formateurs collège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26887E-98F6-4EFE-BE4D-8E031B02A20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64128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7030A0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1"/>
            </a:lvl1pPr>
          </a:lstStyle>
          <a:p>
            <a:pPr>
              <a:defRPr/>
            </a:pPr>
            <a:r>
              <a:rPr lang="fr-FR" altLang="fr-FR"/>
              <a:t>Académie de Toulouse</a:t>
            </a:r>
          </a:p>
          <a:p>
            <a:pPr>
              <a:defRPr/>
            </a:pPr>
            <a:r>
              <a:rPr lang="fr-FR" altLang="fr-FR"/>
              <a:t>Formateurs collège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2611B1E8-1474-4E29-B143-8EB4D06F921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827088" y="1268413"/>
            <a:ext cx="7772400" cy="1470025"/>
          </a:xfrm>
        </p:spPr>
        <p:txBody>
          <a:bodyPr/>
          <a:lstStyle/>
          <a:p>
            <a:pPr eaLnBrk="1" hangingPunct="1"/>
            <a:r>
              <a:rPr lang="fr-FR" altLang="fr-FR" sz="7200">
                <a:solidFill>
                  <a:srgbClr val="FFCC00"/>
                </a:solidFill>
                <a:latin typeface="Comic Sans MS" panose="030F0702030302020204" pitchFamily="66" charset="0"/>
              </a:rPr>
              <a:t>Comment convertir les unités ?</a:t>
            </a:r>
          </a:p>
        </p:txBody>
      </p:sp>
      <p:pic>
        <p:nvPicPr>
          <p:cNvPr id="4099" name="Picture 5" descr="conver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3716338"/>
            <a:ext cx="2449513" cy="226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971550" y="296863"/>
            <a:ext cx="7345363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sz="6600">
                <a:solidFill>
                  <a:srgbClr val="FFCC00"/>
                </a:solidFill>
                <a:latin typeface="Comic Sans MS" panose="030F0702030302020204" pitchFamily="66" charset="0"/>
              </a:rPr>
              <a:t>Je veux :</a:t>
            </a:r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539750" y="1592263"/>
            <a:ext cx="7993063" cy="424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3600">
                <a:solidFill>
                  <a:srgbClr val="FFCC00"/>
                </a:solidFill>
                <a:latin typeface="Comic Sans MS" panose="030F0702030302020204" pitchFamily="66" charset="0"/>
              </a:rPr>
              <a:t> </a:t>
            </a:r>
            <a:r>
              <a:rPr lang="fr-FR" altLang="fr-FR" sz="3600">
                <a:solidFill>
                  <a:srgbClr val="FFCC00"/>
                </a:solidFill>
                <a:latin typeface="Comic Sans MS" panose="030F0702030302020204" pitchFamily="66" charset="0"/>
                <a:hlinkClick r:id="rId2" action="ppaction://hlinksldjump"/>
              </a:rPr>
              <a:t>Convertir des unités de masse</a:t>
            </a:r>
            <a:endParaRPr lang="fr-FR" altLang="fr-FR" sz="3600">
              <a:solidFill>
                <a:srgbClr val="FFCC00"/>
              </a:solidFill>
              <a:latin typeface="Comic Sans MS" panose="030F0702030302020204" pitchFamily="66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fr-FR" altLang="fr-FR" sz="800">
              <a:solidFill>
                <a:srgbClr val="FFCC00"/>
              </a:solidFill>
              <a:latin typeface="Comic Sans MS" panose="030F07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fr-FR" altLang="fr-FR" sz="3600">
                <a:solidFill>
                  <a:srgbClr val="FFCC00"/>
                </a:solidFill>
                <a:latin typeface="Comic Sans MS" panose="030F0702030302020204" pitchFamily="66" charset="0"/>
                <a:hlinkClick r:id="rId3" action="ppaction://hlinksldjump"/>
              </a:rPr>
              <a:t>Convertir des unités de volume</a:t>
            </a:r>
            <a:endParaRPr lang="fr-FR" altLang="fr-FR" sz="3600">
              <a:solidFill>
                <a:srgbClr val="FFCC00"/>
              </a:solidFill>
              <a:latin typeface="Comic Sans MS" panose="030F07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fr-FR" altLang="fr-FR" sz="800">
              <a:solidFill>
                <a:srgbClr val="FFCC00"/>
              </a:solidFill>
              <a:latin typeface="Comic Sans MS" panose="030F07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fr-FR" altLang="fr-FR" sz="3600">
                <a:solidFill>
                  <a:srgbClr val="FFCC00"/>
                </a:solidFill>
                <a:latin typeface="Comic Sans MS" panose="030F0702030302020204" pitchFamily="66" charset="0"/>
                <a:hlinkClick r:id="" action="ppaction://noaction"/>
              </a:rPr>
              <a:t>Etablir la correspondance entre les unités de volume</a:t>
            </a:r>
            <a:endParaRPr lang="fr-FR" altLang="fr-FR" sz="3600">
              <a:solidFill>
                <a:srgbClr val="FFCC00"/>
              </a:solidFill>
              <a:latin typeface="Comic Sans MS" panose="030F07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fr-FR" altLang="fr-FR" sz="800">
              <a:solidFill>
                <a:srgbClr val="FFCC00"/>
              </a:solidFill>
              <a:latin typeface="Comic Sans MS" panose="030F0702030302020204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fr-FR" altLang="fr-FR" sz="3600">
                <a:solidFill>
                  <a:srgbClr val="FFCC00"/>
                </a:solidFill>
                <a:latin typeface="Comic Sans MS" panose="030F0702030302020204" pitchFamily="66" charset="0"/>
                <a:hlinkClick r:id="" action="ppaction://noaction"/>
              </a:rPr>
              <a:t>Convertir avec les puissances de 10</a:t>
            </a:r>
            <a:endParaRPr lang="fr-FR" altLang="fr-FR" sz="3600">
              <a:solidFill>
                <a:srgbClr val="FFCC0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684213" y="333375"/>
            <a:ext cx="82073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b="1">
                <a:solidFill>
                  <a:srgbClr val="FF3300"/>
                </a:solidFill>
                <a:latin typeface="Comic Sans MS" panose="030F0702030302020204" pitchFamily="66" charset="0"/>
              </a:rPr>
              <a:t>Construire le tableau de conversions adapté</a:t>
            </a:r>
          </a:p>
        </p:txBody>
      </p:sp>
      <p:graphicFrame>
        <p:nvGraphicFramePr>
          <p:cNvPr id="5205" name="Group 85"/>
          <p:cNvGraphicFramePr>
            <a:graphicFrameLocks noGrp="1"/>
          </p:cNvGraphicFramePr>
          <p:nvPr/>
        </p:nvGraphicFramePr>
        <p:xfrm>
          <a:off x="900113" y="1989138"/>
          <a:ext cx="7850187" cy="2795587"/>
        </p:xfrm>
        <a:graphic>
          <a:graphicData uri="http://schemas.openxmlformats.org/drawingml/2006/table">
            <a:tbl>
              <a:tblPr/>
              <a:tblGrid>
                <a:gridCol w="1122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9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23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</a:t>
                      </a: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</a:t>
                      </a: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da</a:t>
                      </a: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</a:t>
                      </a: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</a:t>
                      </a: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</a:t>
                      </a: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19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kilo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0" i="0" u="none" strike="noStrike" cap="none" normalizeH="0" baseline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hecto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0" i="0" u="none" strike="noStrike" cap="none" normalizeH="0" baseline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0" i="0" u="none" strike="noStrike" cap="none" normalizeH="0" baseline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0" i="0" u="none" strike="noStrike" cap="none" normalizeH="0" baseline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0" i="0" u="none" strike="noStrike" cap="none" normalizeH="0" baseline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centi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0" i="0" u="none" strike="noStrike" cap="none" normalizeH="0" baseline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milli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206" name="Text Box 86"/>
          <p:cNvSpPr txBox="1">
            <a:spLocks noChangeArrowheads="1"/>
          </p:cNvSpPr>
          <p:nvPr/>
        </p:nvSpPr>
        <p:spPr bwMode="auto">
          <a:xfrm>
            <a:off x="4572000" y="1952625"/>
            <a:ext cx="5397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>
                <a:solidFill>
                  <a:srgbClr val="FFCC00"/>
                </a:solidFill>
                <a:latin typeface="Comic Sans MS" panose="030F0702030302020204" pitchFamily="66" charset="0"/>
              </a:rPr>
              <a:t>g</a:t>
            </a:r>
          </a:p>
        </p:txBody>
      </p:sp>
      <p:grpSp>
        <p:nvGrpSpPr>
          <p:cNvPr id="2" name="Group 92"/>
          <p:cNvGrpSpPr>
            <a:grpSpLocks/>
          </p:cNvGrpSpPr>
          <p:nvPr/>
        </p:nvGrpSpPr>
        <p:grpSpPr bwMode="auto">
          <a:xfrm>
            <a:off x="5976938" y="1952625"/>
            <a:ext cx="2808287" cy="615950"/>
            <a:chOff x="3765" y="1230"/>
            <a:chExt cx="1769" cy="388"/>
          </a:xfrm>
        </p:grpSpPr>
        <p:sp>
          <p:nvSpPr>
            <p:cNvPr id="6203" name="Text Box 89"/>
            <p:cNvSpPr txBox="1">
              <a:spLocks noChangeArrowheads="1"/>
            </p:cNvSpPr>
            <p:nvPr/>
          </p:nvSpPr>
          <p:spPr bwMode="auto">
            <a:xfrm>
              <a:off x="5194" y="1230"/>
              <a:ext cx="340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>
                  <a:solidFill>
                    <a:srgbClr val="FFCC00"/>
                  </a:solidFill>
                  <a:latin typeface="Comic Sans MS" panose="030F0702030302020204" pitchFamily="66" charset="0"/>
                </a:rPr>
                <a:t>g</a:t>
              </a:r>
            </a:p>
          </p:txBody>
        </p:sp>
        <p:sp>
          <p:nvSpPr>
            <p:cNvPr id="6204" name="Text Box 90"/>
            <p:cNvSpPr txBox="1">
              <a:spLocks noChangeArrowheads="1"/>
            </p:cNvSpPr>
            <p:nvPr/>
          </p:nvSpPr>
          <p:spPr bwMode="auto">
            <a:xfrm>
              <a:off x="4468" y="1251"/>
              <a:ext cx="340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>
                  <a:solidFill>
                    <a:srgbClr val="FFCC00"/>
                  </a:solidFill>
                  <a:latin typeface="Comic Sans MS" panose="030F0702030302020204" pitchFamily="66" charset="0"/>
                </a:rPr>
                <a:t>g</a:t>
              </a:r>
            </a:p>
          </p:txBody>
        </p:sp>
        <p:sp>
          <p:nvSpPr>
            <p:cNvPr id="6205" name="Text Box 91"/>
            <p:cNvSpPr txBox="1">
              <a:spLocks noChangeArrowheads="1"/>
            </p:cNvSpPr>
            <p:nvPr/>
          </p:nvSpPr>
          <p:spPr bwMode="auto">
            <a:xfrm>
              <a:off x="3765" y="1253"/>
              <a:ext cx="340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>
                  <a:solidFill>
                    <a:srgbClr val="FFCC00"/>
                  </a:solidFill>
                  <a:latin typeface="Comic Sans MS" panose="030F0702030302020204" pitchFamily="66" charset="0"/>
                </a:rPr>
                <a:t>g</a:t>
              </a:r>
            </a:p>
          </p:txBody>
        </p:sp>
      </p:grpSp>
      <p:grpSp>
        <p:nvGrpSpPr>
          <p:cNvPr id="3" name="Group 94"/>
          <p:cNvGrpSpPr>
            <a:grpSpLocks/>
          </p:cNvGrpSpPr>
          <p:nvPr/>
        </p:nvGrpSpPr>
        <p:grpSpPr bwMode="auto">
          <a:xfrm>
            <a:off x="1476375" y="1985963"/>
            <a:ext cx="2879725" cy="582612"/>
            <a:chOff x="930" y="1251"/>
            <a:chExt cx="1814" cy="367"/>
          </a:xfrm>
        </p:grpSpPr>
        <p:sp>
          <p:nvSpPr>
            <p:cNvPr id="6200" name="Text Box 87"/>
            <p:cNvSpPr txBox="1">
              <a:spLocks noChangeArrowheads="1"/>
            </p:cNvSpPr>
            <p:nvPr/>
          </p:nvSpPr>
          <p:spPr bwMode="auto">
            <a:xfrm>
              <a:off x="930" y="1251"/>
              <a:ext cx="340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>
                  <a:solidFill>
                    <a:srgbClr val="FFCC00"/>
                  </a:solidFill>
                  <a:latin typeface="Comic Sans MS" panose="030F0702030302020204" pitchFamily="66" charset="0"/>
                </a:rPr>
                <a:t>g</a:t>
              </a:r>
            </a:p>
          </p:txBody>
        </p:sp>
        <p:sp>
          <p:nvSpPr>
            <p:cNvPr id="6201" name="Text Box 88"/>
            <p:cNvSpPr txBox="1">
              <a:spLocks noChangeArrowheads="1"/>
            </p:cNvSpPr>
            <p:nvPr/>
          </p:nvSpPr>
          <p:spPr bwMode="auto">
            <a:xfrm>
              <a:off x="1655" y="1253"/>
              <a:ext cx="340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>
                  <a:solidFill>
                    <a:srgbClr val="FFCC00"/>
                  </a:solidFill>
                  <a:latin typeface="Comic Sans MS" panose="030F0702030302020204" pitchFamily="66" charset="0"/>
                </a:rPr>
                <a:t>g</a:t>
              </a:r>
            </a:p>
          </p:txBody>
        </p:sp>
        <p:sp>
          <p:nvSpPr>
            <p:cNvPr id="6202" name="Text Box 93"/>
            <p:cNvSpPr txBox="1">
              <a:spLocks noChangeArrowheads="1"/>
            </p:cNvSpPr>
            <p:nvPr/>
          </p:nvSpPr>
          <p:spPr bwMode="auto">
            <a:xfrm>
              <a:off x="2404" y="1251"/>
              <a:ext cx="340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>
                  <a:solidFill>
                    <a:srgbClr val="FFCC00"/>
                  </a:solidFill>
                  <a:latin typeface="Comic Sans MS" panose="030F0702030302020204" pitchFamily="66" charset="0"/>
                </a:rPr>
                <a:t>g</a:t>
              </a:r>
            </a:p>
          </p:txBody>
        </p:sp>
      </p:grpSp>
      <p:sp>
        <p:nvSpPr>
          <p:cNvPr id="5215" name="Text Box 95"/>
          <p:cNvSpPr txBox="1">
            <a:spLocks noChangeArrowheads="1"/>
          </p:cNvSpPr>
          <p:nvPr/>
        </p:nvSpPr>
        <p:spPr bwMode="auto">
          <a:xfrm>
            <a:off x="4248150" y="2816225"/>
            <a:ext cx="11049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>
                <a:solidFill>
                  <a:srgbClr val="FFCC00"/>
                </a:solidFill>
                <a:latin typeface="Comic Sans MS" panose="030F0702030302020204" pitchFamily="66" charset="0"/>
              </a:rPr>
              <a:t>gramme</a:t>
            </a:r>
          </a:p>
        </p:txBody>
      </p:sp>
      <p:grpSp>
        <p:nvGrpSpPr>
          <p:cNvPr id="4" name="Group 102"/>
          <p:cNvGrpSpPr>
            <a:grpSpLocks/>
          </p:cNvGrpSpPr>
          <p:nvPr/>
        </p:nvGrpSpPr>
        <p:grpSpPr bwMode="auto">
          <a:xfrm>
            <a:off x="935038" y="2997200"/>
            <a:ext cx="7802562" cy="433388"/>
            <a:chOff x="589" y="1888"/>
            <a:chExt cx="4915" cy="273"/>
          </a:xfrm>
        </p:grpSpPr>
        <p:sp>
          <p:nvSpPr>
            <p:cNvPr id="6194" name="Text Box 96"/>
            <p:cNvSpPr txBox="1">
              <a:spLocks noChangeArrowheads="1"/>
            </p:cNvSpPr>
            <p:nvPr/>
          </p:nvSpPr>
          <p:spPr bwMode="auto">
            <a:xfrm>
              <a:off x="1270" y="1888"/>
              <a:ext cx="6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2000">
                  <a:solidFill>
                    <a:srgbClr val="FFCC00"/>
                  </a:solidFill>
                  <a:latin typeface="Comic Sans MS" panose="030F0702030302020204" pitchFamily="66" charset="0"/>
                </a:rPr>
                <a:t>gramme</a:t>
              </a:r>
            </a:p>
          </p:txBody>
        </p:sp>
        <p:sp>
          <p:nvSpPr>
            <p:cNvPr id="6195" name="Text Box 97"/>
            <p:cNvSpPr txBox="1">
              <a:spLocks noChangeArrowheads="1"/>
            </p:cNvSpPr>
            <p:nvPr/>
          </p:nvSpPr>
          <p:spPr bwMode="auto">
            <a:xfrm>
              <a:off x="1995" y="1888"/>
              <a:ext cx="6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2000">
                  <a:solidFill>
                    <a:srgbClr val="FFCC00"/>
                  </a:solidFill>
                  <a:latin typeface="Comic Sans MS" panose="030F0702030302020204" pitchFamily="66" charset="0"/>
                </a:rPr>
                <a:t>gramme</a:t>
              </a:r>
            </a:p>
          </p:txBody>
        </p:sp>
        <p:sp>
          <p:nvSpPr>
            <p:cNvPr id="6196" name="Text Box 98"/>
            <p:cNvSpPr txBox="1">
              <a:spLocks noChangeArrowheads="1"/>
            </p:cNvSpPr>
            <p:nvPr/>
          </p:nvSpPr>
          <p:spPr bwMode="auto">
            <a:xfrm>
              <a:off x="3379" y="1911"/>
              <a:ext cx="6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2000">
                  <a:solidFill>
                    <a:srgbClr val="FFCC00"/>
                  </a:solidFill>
                  <a:latin typeface="Comic Sans MS" panose="030F0702030302020204" pitchFamily="66" charset="0"/>
                </a:rPr>
                <a:t>gramme</a:t>
              </a:r>
            </a:p>
          </p:txBody>
        </p:sp>
        <p:sp>
          <p:nvSpPr>
            <p:cNvPr id="6197" name="Text Box 99"/>
            <p:cNvSpPr txBox="1">
              <a:spLocks noChangeArrowheads="1"/>
            </p:cNvSpPr>
            <p:nvPr/>
          </p:nvSpPr>
          <p:spPr bwMode="auto">
            <a:xfrm>
              <a:off x="4082" y="1911"/>
              <a:ext cx="6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2000">
                  <a:solidFill>
                    <a:srgbClr val="FFCC00"/>
                  </a:solidFill>
                  <a:latin typeface="Comic Sans MS" panose="030F0702030302020204" pitchFamily="66" charset="0"/>
                </a:rPr>
                <a:t>gramme</a:t>
              </a:r>
            </a:p>
          </p:txBody>
        </p:sp>
        <p:sp>
          <p:nvSpPr>
            <p:cNvPr id="6198" name="Text Box 100"/>
            <p:cNvSpPr txBox="1">
              <a:spLocks noChangeArrowheads="1"/>
            </p:cNvSpPr>
            <p:nvPr/>
          </p:nvSpPr>
          <p:spPr bwMode="auto">
            <a:xfrm>
              <a:off x="4808" y="1888"/>
              <a:ext cx="6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2000">
                  <a:solidFill>
                    <a:srgbClr val="FFCC00"/>
                  </a:solidFill>
                  <a:latin typeface="Comic Sans MS" panose="030F0702030302020204" pitchFamily="66" charset="0"/>
                </a:rPr>
                <a:t>gramme</a:t>
              </a:r>
            </a:p>
          </p:txBody>
        </p:sp>
        <p:sp>
          <p:nvSpPr>
            <p:cNvPr id="6199" name="Text Box 101"/>
            <p:cNvSpPr txBox="1">
              <a:spLocks noChangeArrowheads="1"/>
            </p:cNvSpPr>
            <p:nvPr/>
          </p:nvSpPr>
          <p:spPr bwMode="auto">
            <a:xfrm>
              <a:off x="589" y="1888"/>
              <a:ext cx="6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2000">
                  <a:solidFill>
                    <a:srgbClr val="FFCC00"/>
                  </a:solidFill>
                  <a:latin typeface="Comic Sans MS" panose="030F0702030302020204" pitchFamily="66" charset="0"/>
                </a:rPr>
                <a:t>gramme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  <p:bldP spid="5206" grpId="0"/>
      <p:bldP spid="52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684213" y="333375"/>
            <a:ext cx="82073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b="1">
                <a:solidFill>
                  <a:srgbClr val="FF3300"/>
                </a:solidFill>
                <a:latin typeface="Comic Sans MS" panose="030F0702030302020204" pitchFamily="66" charset="0"/>
              </a:rPr>
              <a:t>Placer la valeur à convertir dans le tableau</a:t>
            </a:r>
            <a:r>
              <a:rPr lang="fr-FR" altLang="fr-FR">
                <a:solidFill>
                  <a:srgbClr val="FF3300"/>
                </a:solidFill>
                <a:latin typeface="Comic Sans MS" panose="030F0702030302020204" pitchFamily="66" charset="0"/>
              </a:rPr>
              <a:t> </a:t>
            </a:r>
          </a:p>
        </p:txBody>
      </p:sp>
      <p:graphicFrame>
        <p:nvGraphicFramePr>
          <p:cNvPr id="51203" name="Group 3"/>
          <p:cNvGraphicFramePr>
            <a:graphicFrameLocks noGrp="1"/>
          </p:cNvGraphicFramePr>
          <p:nvPr/>
        </p:nvGraphicFramePr>
        <p:xfrm>
          <a:off x="900113" y="2997200"/>
          <a:ext cx="7850187" cy="2795588"/>
        </p:xfrm>
        <a:graphic>
          <a:graphicData uri="http://schemas.openxmlformats.org/drawingml/2006/table">
            <a:tbl>
              <a:tblPr/>
              <a:tblGrid>
                <a:gridCol w="1122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9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23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da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kilo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hecto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centi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milli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1245" name="Text Box 45"/>
          <p:cNvSpPr txBox="1">
            <a:spLocks noChangeArrowheads="1"/>
          </p:cNvSpPr>
          <p:nvPr/>
        </p:nvSpPr>
        <p:spPr bwMode="auto">
          <a:xfrm>
            <a:off x="971550" y="1916113"/>
            <a:ext cx="727233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b="1">
                <a:solidFill>
                  <a:schemeClr val="bg1"/>
                </a:solidFill>
                <a:latin typeface="Comic Sans MS" panose="030F0702030302020204" pitchFamily="66" charset="0"/>
              </a:rPr>
              <a:t>Convertir  : 2125g = …………. kg</a:t>
            </a:r>
          </a:p>
        </p:txBody>
      </p:sp>
      <p:sp>
        <p:nvSpPr>
          <p:cNvPr id="51247" name="AutoShape 47"/>
          <p:cNvSpPr>
            <a:spLocks noChangeArrowheads="1"/>
          </p:cNvSpPr>
          <p:nvPr/>
        </p:nvSpPr>
        <p:spPr bwMode="auto">
          <a:xfrm>
            <a:off x="4356100" y="3933825"/>
            <a:ext cx="4608513" cy="2447925"/>
          </a:xfrm>
          <a:prstGeom prst="wedgeEllipseCallout">
            <a:avLst>
              <a:gd name="adj1" fmla="val -48657"/>
              <a:gd name="adj2" fmla="val -11446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Repérer le chiffre des unités du nombre à convertir : ici 5</a:t>
            </a:r>
          </a:p>
        </p:txBody>
      </p:sp>
      <p:sp>
        <p:nvSpPr>
          <p:cNvPr id="51252" name="AutoShape 52"/>
          <p:cNvSpPr>
            <a:spLocks noChangeArrowheads="1"/>
          </p:cNvSpPr>
          <p:nvPr/>
        </p:nvSpPr>
        <p:spPr bwMode="auto">
          <a:xfrm>
            <a:off x="250825" y="3536950"/>
            <a:ext cx="5041900" cy="2736850"/>
          </a:xfrm>
          <a:prstGeom prst="wedgeEllipseCallout">
            <a:avLst>
              <a:gd name="adj1" fmla="val 36176"/>
              <a:gd name="adj2" fmla="val -87759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Identifier l'unité de départ et la colonne du tableau correspondante : ici g</a:t>
            </a:r>
          </a:p>
        </p:txBody>
      </p:sp>
      <p:grpSp>
        <p:nvGrpSpPr>
          <p:cNvPr id="2" name="Group 56"/>
          <p:cNvGrpSpPr>
            <a:grpSpLocks/>
          </p:cNvGrpSpPr>
          <p:nvPr/>
        </p:nvGrpSpPr>
        <p:grpSpPr bwMode="auto">
          <a:xfrm>
            <a:off x="4500563" y="1808163"/>
            <a:ext cx="430212" cy="1944687"/>
            <a:chOff x="2835" y="1139"/>
            <a:chExt cx="271" cy="1225"/>
          </a:xfrm>
        </p:grpSpPr>
        <p:sp>
          <p:nvSpPr>
            <p:cNvPr id="7219" name="Oval 53"/>
            <p:cNvSpPr>
              <a:spLocks noChangeArrowheads="1"/>
            </p:cNvSpPr>
            <p:nvPr/>
          </p:nvSpPr>
          <p:spPr bwMode="auto">
            <a:xfrm>
              <a:off x="2835" y="1139"/>
              <a:ext cx="181" cy="499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7220" name="Oval 54"/>
            <p:cNvSpPr>
              <a:spLocks noChangeArrowheads="1"/>
            </p:cNvSpPr>
            <p:nvPr/>
          </p:nvSpPr>
          <p:spPr bwMode="auto">
            <a:xfrm>
              <a:off x="2925" y="1865"/>
              <a:ext cx="181" cy="499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</p:grpSp>
      <p:sp>
        <p:nvSpPr>
          <p:cNvPr id="51257" name="Oval 57"/>
          <p:cNvSpPr>
            <a:spLocks noChangeArrowheads="1"/>
          </p:cNvSpPr>
          <p:nvPr/>
        </p:nvSpPr>
        <p:spPr bwMode="auto">
          <a:xfrm>
            <a:off x="4284663" y="1808163"/>
            <a:ext cx="287337" cy="792162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7218" name="Text Box 58"/>
          <p:cNvSpPr txBox="1">
            <a:spLocks noChangeArrowheads="1"/>
          </p:cNvSpPr>
          <p:nvPr/>
        </p:nvSpPr>
        <p:spPr bwMode="auto">
          <a:xfrm>
            <a:off x="358775" y="1341438"/>
            <a:ext cx="22320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800">
                <a:solidFill>
                  <a:schemeClr val="bg1"/>
                </a:solidFill>
                <a:latin typeface="Comic Sans MS" panose="030F0702030302020204" pitchFamily="66" charset="0"/>
              </a:rPr>
              <a:t>Exemple 1 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1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1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  <p:bldP spid="51245" grpId="0"/>
      <p:bldP spid="51247" grpId="0" animBg="1"/>
      <p:bldP spid="51252" grpId="0" animBg="1"/>
      <p:bldP spid="51252" grpId="1" animBg="1"/>
      <p:bldP spid="5125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684213" y="333375"/>
            <a:ext cx="82073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b="1">
                <a:solidFill>
                  <a:srgbClr val="FF3300"/>
                </a:solidFill>
                <a:latin typeface="Comic Sans MS" panose="030F0702030302020204" pitchFamily="66" charset="0"/>
              </a:rPr>
              <a:t>Placer la valeur à convertir dans le tableau</a:t>
            </a:r>
            <a:r>
              <a:rPr lang="fr-FR" altLang="fr-FR">
                <a:solidFill>
                  <a:srgbClr val="FF3300"/>
                </a:solidFill>
                <a:latin typeface="Comic Sans MS" panose="030F0702030302020204" pitchFamily="66" charset="0"/>
              </a:rPr>
              <a:t> </a:t>
            </a:r>
          </a:p>
        </p:txBody>
      </p:sp>
      <p:graphicFrame>
        <p:nvGraphicFramePr>
          <p:cNvPr id="34893" name="Group 77"/>
          <p:cNvGraphicFramePr>
            <a:graphicFrameLocks noGrp="1"/>
          </p:cNvGraphicFramePr>
          <p:nvPr/>
        </p:nvGraphicFramePr>
        <p:xfrm>
          <a:off x="900113" y="2997200"/>
          <a:ext cx="7850187" cy="2795588"/>
        </p:xfrm>
        <a:graphic>
          <a:graphicData uri="http://schemas.openxmlformats.org/drawingml/2006/table">
            <a:tbl>
              <a:tblPr/>
              <a:tblGrid>
                <a:gridCol w="1122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9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23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da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kilo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hecto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centi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milli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237" name="Text Box 61"/>
          <p:cNvSpPr txBox="1">
            <a:spLocks noChangeArrowheads="1"/>
          </p:cNvSpPr>
          <p:nvPr/>
        </p:nvSpPr>
        <p:spPr bwMode="auto">
          <a:xfrm>
            <a:off x="971550" y="1916113"/>
            <a:ext cx="727233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b="1">
                <a:solidFill>
                  <a:schemeClr val="bg1"/>
                </a:solidFill>
                <a:latin typeface="Comic Sans MS" panose="030F0702030302020204" pitchFamily="66" charset="0"/>
              </a:rPr>
              <a:t>Convertir  : 212</a:t>
            </a:r>
            <a:r>
              <a:rPr lang="fr-FR" altLang="fr-FR" b="1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  <a:r>
              <a:rPr lang="fr-FR" altLang="fr-FR" b="1">
                <a:solidFill>
                  <a:srgbClr val="FF3300"/>
                </a:solidFill>
                <a:latin typeface="Comic Sans MS" panose="030F0702030302020204" pitchFamily="66" charset="0"/>
              </a:rPr>
              <a:t>g</a:t>
            </a:r>
            <a:r>
              <a:rPr lang="fr-FR" altLang="fr-FR" b="1">
                <a:solidFill>
                  <a:schemeClr val="bg1"/>
                </a:solidFill>
                <a:latin typeface="Comic Sans MS" panose="030F0702030302020204" pitchFamily="66" charset="0"/>
              </a:rPr>
              <a:t> = …………. kg</a:t>
            </a:r>
          </a:p>
        </p:txBody>
      </p:sp>
      <p:sp>
        <p:nvSpPr>
          <p:cNvPr id="34885" name="AutoShape 69"/>
          <p:cNvSpPr>
            <a:spLocks noChangeArrowheads="1"/>
          </p:cNvSpPr>
          <p:nvPr/>
        </p:nvSpPr>
        <p:spPr bwMode="auto">
          <a:xfrm>
            <a:off x="3238500" y="260350"/>
            <a:ext cx="5905500" cy="1763713"/>
          </a:xfrm>
          <a:prstGeom prst="wedgeEllipseCallout">
            <a:avLst>
              <a:gd name="adj1" fmla="val -25213"/>
              <a:gd name="adj2" fmla="val 194736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Placer </a:t>
            </a:r>
            <a:r>
              <a:rPr lang="fr-FR" altLang="fr-FR" sz="4400" b="1">
                <a:solidFill>
                  <a:srgbClr val="FF3300"/>
                </a:solidFill>
                <a:latin typeface="Comic Sans MS" panose="030F0702030302020204" pitchFamily="66" charset="0"/>
              </a:rPr>
              <a:t>ce</a:t>
            </a: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 chiffre dans la bonne colonne !</a:t>
            </a:r>
          </a:p>
        </p:txBody>
      </p:sp>
      <p:sp>
        <p:nvSpPr>
          <p:cNvPr id="34888" name="Text Box 72"/>
          <p:cNvSpPr txBox="1">
            <a:spLocks noChangeArrowheads="1"/>
          </p:cNvSpPr>
          <p:nvPr/>
        </p:nvSpPr>
        <p:spPr bwMode="auto">
          <a:xfrm>
            <a:off x="4356100" y="4508500"/>
            <a:ext cx="8651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sz="2800" b="1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34889" name="Text Box 73"/>
          <p:cNvSpPr txBox="1">
            <a:spLocks noChangeArrowheads="1"/>
          </p:cNvSpPr>
          <p:nvPr/>
        </p:nvSpPr>
        <p:spPr bwMode="auto">
          <a:xfrm>
            <a:off x="3276600" y="4508500"/>
            <a:ext cx="8651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sz="2800" b="1">
                <a:solidFill>
                  <a:schemeClr val="bg1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34890" name="Text Box 74"/>
          <p:cNvSpPr txBox="1">
            <a:spLocks noChangeArrowheads="1"/>
          </p:cNvSpPr>
          <p:nvPr/>
        </p:nvSpPr>
        <p:spPr bwMode="auto">
          <a:xfrm>
            <a:off x="2195513" y="4508500"/>
            <a:ext cx="8651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sz="2800" b="1">
                <a:solidFill>
                  <a:schemeClr val="bg1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34891" name="Text Box 75"/>
          <p:cNvSpPr txBox="1">
            <a:spLocks noChangeArrowheads="1"/>
          </p:cNvSpPr>
          <p:nvPr/>
        </p:nvSpPr>
        <p:spPr bwMode="auto">
          <a:xfrm>
            <a:off x="1187450" y="4556125"/>
            <a:ext cx="7921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800" b="1">
                <a:solidFill>
                  <a:schemeClr val="bg1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34894" name="AutoShape 78"/>
          <p:cNvSpPr>
            <a:spLocks noChangeArrowheads="1"/>
          </p:cNvSpPr>
          <p:nvPr/>
        </p:nvSpPr>
        <p:spPr bwMode="auto">
          <a:xfrm>
            <a:off x="3417888" y="439738"/>
            <a:ext cx="5905500" cy="2197100"/>
          </a:xfrm>
          <a:prstGeom prst="wedgeEllipseCallout">
            <a:avLst>
              <a:gd name="adj1" fmla="val -44088"/>
              <a:gd name="adj2" fmla="val 13410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Inscrire les autres chiffres : un chiffre par colonne.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8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4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9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4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85" grpId="0" animBg="1"/>
      <p:bldP spid="34885" grpId="1" animBg="1"/>
      <p:bldP spid="34888" grpId="0"/>
      <p:bldP spid="34889" grpId="0"/>
      <p:bldP spid="34890" grpId="0"/>
      <p:bldP spid="34891" grpId="0"/>
      <p:bldP spid="34894" grpId="0" animBg="1"/>
      <p:bldP spid="34894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227" name="Group 3"/>
          <p:cNvGraphicFramePr>
            <a:graphicFrameLocks noGrp="1"/>
          </p:cNvGraphicFramePr>
          <p:nvPr/>
        </p:nvGraphicFramePr>
        <p:xfrm>
          <a:off x="900113" y="2852738"/>
          <a:ext cx="7850187" cy="2795587"/>
        </p:xfrm>
        <a:graphic>
          <a:graphicData uri="http://schemas.openxmlformats.org/drawingml/2006/table">
            <a:tbl>
              <a:tblPr/>
              <a:tblGrid>
                <a:gridCol w="1122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9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23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da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19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kilo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hecto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centi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milli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260" name="Text Box 47"/>
          <p:cNvSpPr txBox="1">
            <a:spLocks noChangeArrowheads="1"/>
          </p:cNvSpPr>
          <p:nvPr/>
        </p:nvSpPr>
        <p:spPr bwMode="auto">
          <a:xfrm>
            <a:off x="2303463" y="1665288"/>
            <a:ext cx="50403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Convertir  : 212</a:t>
            </a:r>
            <a:r>
              <a:rPr lang="fr-FR" altLang="fr-FR" sz="2400" b="1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fr-FR" altLang="fr-FR" sz="2400" b="1">
                <a:solidFill>
                  <a:srgbClr val="FF0000"/>
                </a:solidFill>
                <a:latin typeface="Comic Sans MS" panose="030F0702030302020204" pitchFamily="66" charset="0"/>
              </a:rPr>
              <a:t>g</a:t>
            </a: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 =         kg        </a:t>
            </a:r>
          </a:p>
        </p:txBody>
      </p:sp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2411413" y="3321050"/>
            <a:ext cx="4860925" cy="2935288"/>
            <a:chOff x="1519" y="2092"/>
            <a:chExt cx="3062" cy="1849"/>
          </a:xfrm>
        </p:grpSpPr>
        <p:sp>
          <p:nvSpPr>
            <p:cNvPr id="9266" name="AutoShape 48"/>
            <p:cNvSpPr>
              <a:spLocks noChangeArrowheads="1"/>
            </p:cNvSpPr>
            <p:nvPr/>
          </p:nvSpPr>
          <p:spPr bwMode="auto">
            <a:xfrm>
              <a:off x="1519" y="2092"/>
              <a:ext cx="3062" cy="1849"/>
            </a:xfrm>
            <a:prstGeom prst="wedgeEllipseCallout">
              <a:avLst>
                <a:gd name="adj1" fmla="val 41444"/>
                <a:gd name="adj2" fmla="val -90236"/>
              </a:avLst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9267" name="Text Box 49"/>
            <p:cNvSpPr txBox="1">
              <a:spLocks noChangeArrowheads="1"/>
            </p:cNvSpPr>
            <p:nvPr/>
          </p:nvSpPr>
          <p:spPr bwMode="auto">
            <a:xfrm>
              <a:off x="1919" y="2320"/>
              <a:ext cx="2434" cy="1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>
                  <a:solidFill>
                    <a:srgbClr val="FF0000"/>
                  </a:solidFill>
                  <a:latin typeface="Comic Sans MS" panose="030F0702030302020204" pitchFamily="66" charset="0"/>
                </a:rPr>
                <a:t>Identifier l'unité désirée et la colonne correspondante : ici kg</a:t>
              </a:r>
            </a:p>
          </p:txBody>
        </p:sp>
      </p:grpSp>
      <p:sp>
        <p:nvSpPr>
          <p:cNvPr id="52275" name="Text Box 51"/>
          <p:cNvSpPr txBox="1">
            <a:spLocks noChangeArrowheads="1"/>
          </p:cNvSpPr>
          <p:nvPr/>
        </p:nvSpPr>
        <p:spPr bwMode="auto">
          <a:xfrm>
            <a:off x="684213" y="333375"/>
            <a:ext cx="82073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b="1">
                <a:solidFill>
                  <a:srgbClr val="FF3300"/>
                </a:solidFill>
                <a:latin typeface="Comic Sans MS" panose="030F0702030302020204" pitchFamily="66" charset="0"/>
              </a:rPr>
              <a:t>Déterminer la valeur dans l'unité désirée.</a:t>
            </a:r>
          </a:p>
        </p:txBody>
      </p:sp>
      <p:grpSp>
        <p:nvGrpSpPr>
          <p:cNvPr id="3" name="Group 54"/>
          <p:cNvGrpSpPr>
            <a:grpSpLocks/>
          </p:cNvGrpSpPr>
          <p:nvPr/>
        </p:nvGrpSpPr>
        <p:grpSpPr bwMode="auto">
          <a:xfrm>
            <a:off x="1116013" y="1520825"/>
            <a:ext cx="6156325" cy="2052638"/>
            <a:chOff x="703" y="958"/>
            <a:chExt cx="3878" cy="1293"/>
          </a:xfrm>
        </p:grpSpPr>
        <p:sp>
          <p:nvSpPr>
            <p:cNvPr id="9264" name="Oval 52"/>
            <p:cNvSpPr>
              <a:spLocks noChangeArrowheads="1"/>
            </p:cNvSpPr>
            <p:nvPr/>
          </p:nvSpPr>
          <p:spPr bwMode="auto">
            <a:xfrm>
              <a:off x="4195" y="958"/>
              <a:ext cx="386" cy="499"/>
            </a:xfrm>
            <a:prstGeom prst="ellips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>
                <a:solidFill>
                  <a:srgbClr val="009900"/>
                </a:solidFill>
              </a:endParaRPr>
            </a:p>
          </p:txBody>
        </p:sp>
        <p:sp>
          <p:nvSpPr>
            <p:cNvPr id="9265" name="Oval 53"/>
            <p:cNvSpPr>
              <a:spLocks noChangeArrowheads="1"/>
            </p:cNvSpPr>
            <p:nvPr/>
          </p:nvSpPr>
          <p:spPr bwMode="auto">
            <a:xfrm>
              <a:off x="703" y="1752"/>
              <a:ext cx="453" cy="499"/>
            </a:xfrm>
            <a:prstGeom prst="ellips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7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2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7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961" name="Group 73"/>
          <p:cNvGraphicFramePr>
            <a:graphicFrameLocks noGrp="1"/>
          </p:cNvGraphicFramePr>
          <p:nvPr/>
        </p:nvGraphicFramePr>
        <p:xfrm>
          <a:off x="900113" y="2852738"/>
          <a:ext cx="7850187" cy="2795587"/>
        </p:xfrm>
        <a:graphic>
          <a:graphicData uri="http://schemas.openxmlformats.org/drawingml/2006/table">
            <a:tbl>
              <a:tblPr/>
              <a:tblGrid>
                <a:gridCol w="1122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9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23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Comic Sans MS" pitchFamily="66" charset="0"/>
                        </a:rPr>
                        <a:t>k g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da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19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kilo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hecto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centi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milli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7959" name="Text Box 71"/>
          <p:cNvSpPr txBox="1">
            <a:spLocks noChangeArrowheads="1"/>
          </p:cNvSpPr>
          <p:nvPr/>
        </p:nvSpPr>
        <p:spPr bwMode="auto">
          <a:xfrm>
            <a:off x="1584325" y="4292600"/>
            <a:ext cx="6477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3600" b="1">
                <a:solidFill>
                  <a:srgbClr val="FF3300"/>
                </a:solidFill>
                <a:latin typeface="Comic Sans MS" panose="030F0702030302020204" pitchFamily="66" charset="0"/>
              </a:rPr>
              <a:t>,</a:t>
            </a:r>
          </a:p>
        </p:txBody>
      </p:sp>
      <p:sp>
        <p:nvSpPr>
          <p:cNvPr id="37960" name="Text Box 72"/>
          <p:cNvSpPr txBox="1">
            <a:spLocks noChangeArrowheads="1"/>
          </p:cNvSpPr>
          <p:nvPr/>
        </p:nvSpPr>
        <p:spPr bwMode="auto">
          <a:xfrm>
            <a:off x="5688013" y="1676400"/>
            <a:ext cx="16557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2,125</a:t>
            </a:r>
          </a:p>
        </p:txBody>
      </p:sp>
      <p:sp>
        <p:nvSpPr>
          <p:cNvPr id="10286" name="Text Box 79"/>
          <p:cNvSpPr txBox="1">
            <a:spLocks noChangeArrowheads="1"/>
          </p:cNvSpPr>
          <p:nvPr/>
        </p:nvSpPr>
        <p:spPr bwMode="auto">
          <a:xfrm>
            <a:off x="684213" y="333375"/>
            <a:ext cx="82073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b="1">
                <a:solidFill>
                  <a:srgbClr val="FF3300"/>
                </a:solidFill>
                <a:latin typeface="Comic Sans MS" panose="030F0702030302020204" pitchFamily="66" charset="0"/>
              </a:rPr>
              <a:t>Déterminer la valeur dans l'unité désirée.</a:t>
            </a:r>
          </a:p>
        </p:txBody>
      </p:sp>
      <p:grpSp>
        <p:nvGrpSpPr>
          <p:cNvPr id="2" name="Group 84"/>
          <p:cNvGrpSpPr>
            <a:grpSpLocks/>
          </p:cNvGrpSpPr>
          <p:nvPr/>
        </p:nvGrpSpPr>
        <p:grpSpPr bwMode="auto">
          <a:xfrm>
            <a:off x="5076825" y="4221163"/>
            <a:ext cx="3852863" cy="1981200"/>
            <a:chOff x="2789" y="2614"/>
            <a:chExt cx="2427" cy="1248"/>
          </a:xfrm>
        </p:grpSpPr>
        <p:sp>
          <p:nvSpPr>
            <p:cNvPr id="10292" name="AutoShape 82"/>
            <p:cNvSpPr>
              <a:spLocks noChangeArrowheads="1"/>
            </p:cNvSpPr>
            <p:nvPr/>
          </p:nvSpPr>
          <p:spPr bwMode="auto">
            <a:xfrm>
              <a:off x="2789" y="2614"/>
              <a:ext cx="2427" cy="1248"/>
            </a:xfrm>
            <a:prstGeom prst="wedgeEllipseCallout">
              <a:avLst>
                <a:gd name="adj1" fmla="val -21815"/>
                <a:gd name="adj2" fmla="val -154806"/>
              </a:avLst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10293" name="Text Box 83"/>
            <p:cNvSpPr txBox="1">
              <a:spLocks noChangeArrowheads="1"/>
            </p:cNvSpPr>
            <p:nvPr/>
          </p:nvSpPr>
          <p:spPr bwMode="auto">
            <a:xfrm>
              <a:off x="3077" y="2787"/>
              <a:ext cx="1749" cy="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 sz="3600">
                  <a:solidFill>
                    <a:srgbClr val="FF0000"/>
                  </a:solidFill>
                  <a:latin typeface="Comic Sans MS" panose="030F0702030302020204" pitchFamily="66" charset="0"/>
                </a:rPr>
                <a:t>Ecrire le résultat</a:t>
              </a:r>
            </a:p>
          </p:txBody>
        </p:sp>
      </p:grpSp>
      <p:sp>
        <p:nvSpPr>
          <p:cNvPr id="10288" name="Text Box 85"/>
          <p:cNvSpPr txBox="1">
            <a:spLocks noChangeArrowheads="1"/>
          </p:cNvSpPr>
          <p:nvPr/>
        </p:nvSpPr>
        <p:spPr bwMode="auto">
          <a:xfrm>
            <a:off x="2303463" y="1665288"/>
            <a:ext cx="50403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Convertir  : 2125 g =         kg        </a:t>
            </a:r>
          </a:p>
        </p:txBody>
      </p:sp>
      <p:grpSp>
        <p:nvGrpSpPr>
          <p:cNvPr id="3" name="Group 77"/>
          <p:cNvGrpSpPr>
            <a:grpSpLocks/>
          </p:cNvGrpSpPr>
          <p:nvPr/>
        </p:nvGrpSpPr>
        <p:grpSpPr bwMode="auto">
          <a:xfrm>
            <a:off x="4824413" y="1268413"/>
            <a:ext cx="3852862" cy="2449512"/>
            <a:chOff x="2494" y="164"/>
            <a:chExt cx="2676" cy="1474"/>
          </a:xfrm>
        </p:grpSpPr>
        <p:sp>
          <p:nvSpPr>
            <p:cNvPr id="10290" name="AutoShape 75"/>
            <p:cNvSpPr>
              <a:spLocks noChangeArrowheads="1"/>
            </p:cNvSpPr>
            <p:nvPr/>
          </p:nvSpPr>
          <p:spPr bwMode="auto">
            <a:xfrm>
              <a:off x="2494" y="164"/>
              <a:ext cx="2676" cy="1474"/>
            </a:xfrm>
            <a:prstGeom prst="wedgeEllipseCallout">
              <a:avLst>
                <a:gd name="adj1" fmla="val -100523"/>
                <a:gd name="adj2" fmla="val 82157"/>
              </a:avLst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10291" name="Text Box 76"/>
            <p:cNvSpPr txBox="1">
              <a:spLocks noChangeArrowheads="1"/>
            </p:cNvSpPr>
            <p:nvPr/>
          </p:nvSpPr>
          <p:spPr bwMode="auto">
            <a:xfrm>
              <a:off x="2812" y="368"/>
              <a:ext cx="1928" cy="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 sz="2400">
                  <a:solidFill>
                    <a:srgbClr val="FF0000"/>
                  </a:solidFill>
                  <a:latin typeface="Comic Sans MS" panose="030F0702030302020204" pitchFamily="66" charset="0"/>
                </a:rPr>
                <a:t>Ajouter une </a:t>
              </a:r>
              <a:r>
                <a:rPr lang="fr-FR" altLang="fr-FR" sz="2800">
                  <a:solidFill>
                    <a:srgbClr val="FF0000"/>
                  </a:solidFill>
                  <a:latin typeface="Comic Sans MS" panose="030F0702030302020204" pitchFamily="66" charset="0"/>
                </a:rPr>
                <a:t>virgule</a:t>
              </a:r>
              <a:r>
                <a:rPr lang="fr-FR" altLang="fr-FR" sz="2400">
                  <a:solidFill>
                    <a:srgbClr val="FF0000"/>
                  </a:solidFill>
                  <a:latin typeface="Comic Sans MS" panose="030F0702030302020204" pitchFamily="66" charset="0"/>
                </a:rPr>
                <a:t> s'il y a un chiffre dans la colonne à droite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7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59" grpId="0"/>
      <p:bldP spid="3796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684213" y="333375"/>
            <a:ext cx="82073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b="1">
                <a:solidFill>
                  <a:srgbClr val="FF3300"/>
                </a:solidFill>
                <a:latin typeface="Comic Sans MS" panose="030F0702030302020204" pitchFamily="66" charset="0"/>
              </a:rPr>
              <a:t>Placer la valeur à convertir dans le tableau</a:t>
            </a:r>
            <a:r>
              <a:rPr lang="fr-FR" altLang="fr-FR">
                <a:solidFill>
                  <a:srgbClr val="FF3300"/>
                </a:solidFill>
                <a:latin typeface="Comic Sans MS" panose="030F0702030302020204" pitchFamily="66" charset="0"/>
              </a:rPr>
              <a:t> </a:t>
            </a:r>
          </a:p>
        </p:txBody>
      </p:sp>
      <p:graphicFrame>
        <p:nvGraphicFramePr>
          <p:cNvPr id="45114" name="Group 58"/>
          <p:cNvGraphicFramePr>
            <a:graphicFrameLocks noGrp="1"/>
          </p:cNvGraphicFramePr>
          <p:nvPr/>
        </p:nvGraphicFramePr>
        <p:xfrm>
          <a:off x="900113" y="2997200"/>
          <a:ext cx="7850187" cy="2795588"/>
        </p:xfrm>
        <a:graphic>
          <a:graphicData uri="http://schemas.openxmlformats.org/drawingml/2006/table">
            <a:tbl>
              <a:tblPr/>
              <a:tblGrid>
                <a:gridCol w="1122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9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23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da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kilo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hecto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centi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milli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2,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5101" name="Text Box 45"/>
          <p:cNvSpPr txBox="1">
            <a:spLocks noChangeArrowheads="1"/>
          </p:cNvSpPr>
          <p:nvPr/>
        </p:nvSpPr>
        <p:spPr bwMode="auto">
          <a:xfrm>
            <a:off x="971550" y="1916113"/>
            <a:ext cx="727233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b="1">
                <a:solidFill>
                  <a:schemeClr val="bg1"/>
                </a:solidFill>
                <a:latin typeface="Comic Sans MS" panose="030F0702030302020204" pitchFamily="66" charset="0"/>
              </a:rPr>
              <a:t>Convertir  : 341 mg = …………. g</a:t>
            </a:r>
          </a:p>
        </p:txBody>
      </p:sp>
      <p:sp>
        <p:nvSpPr>
          <p:cNvPr id="45112" name="AutoShape 56"/>
          <p:cNvSpPr>
            <a:spLocks noChangeArrowheads="1"/>
          </p:cNvSpPr>
          <p:nvPr/>
        </p:nvSpPr>
        <p:spPr bwMode="auto">
          <a:xfrm>
            <a:off x="250825" y="4041775"/>
            <a:ext cx="5257800" cy="2663825"/>
          </a:xfrm>
          <a:prstGeom prst="wedgeEllipseCallout">
            <a:avLst>
              <a:gd name="adj1" fmla="val 33213"/>
              <a:gd name="adj2" fmla="val -10983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Identifier l'unité de départ et la colonne du tableau correspondante</a:t>
            </a:r>
            <a:r>
              <a:rPr lang="fr-FR" altLang="fr-FR" sz="1800" b="1">
                <a:solidFill>
                  <a:srgbClr val="FF3300"/>
                </a:solidFill>
              </a:rPr>
              <a:t> </a:t>
            </a: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:</a:t>
            </a:r>
            <a:r>
              <a:rPr lang="fr-FR" altLang="fr-FR" sz="2800">
                <a:latin typeface="Comic Sans MS" panose="030F0702030302020204" pitchFamily="66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ici mg</a:t>
            </a:r>
          </a:p>
        </p:txBody>
      </p:sp>
      <p:sp>
        <p:nvSpPr>
          <p:cNvPr id="45113" name="AutoShape 57"/>
          <p:cNvSpPr>
            <a:spLocks noChangeArrowheads="1"/>
          </p:cNvSpPr>
          <p:nvPr/>
        </p:nvSpPr>
        <p:spPr bwMode="auto">
          <a:xfrm>
            <a:off x="4535488" y="3752850"/>
            <a:ext cx="4608512" cy="2447925"/>
          </a:xfrm>
          <a:prstGeom prst="wedgeEllipseCallout">
            <a:avLst>
              <a:gd name="adj1" fmla="val -56718"/>
              <a:gd name="adj2" fmla="val -10765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Repérer le chiffre des unités du nombre à convertir : ici 1</a:t>
            </a:r>
          </a:p>
        </p:txBody>
      </p:sp>
      <p:grpSp>
        <p:nvGrpSpPr>
          <p:cNvPr id="2" name="Group 61"/>
          <p:cNvGrpSpPr>
            <a:grpSpLocks/>
          </p:cNvGrpSpPr>
          <p:nvPr/>
        </p:nvGrpSpPr>
        <p:grpSpPr bwMode="auto">
          <a:xfrm>
            <a:off x="4392613" y="1844675"/>
            <a:ext cx="4211637" cy="1836738"/>
            <a:chOff x="2767" y="1162"/>
            <a:chExt cx="2653" cy="1157"/>
          </a:xfrm>
        </p:grpSpPr>
        <p:sp>
          <p:nvSpPr>
            <p:cNvPr id="11314" name="Oval 59"/>
            <p:cNvSpPr>
              <a:spLocks noChangeArrowheads="1"/>
            </p:cNvSpPr>
            <p:nvPr/>
          </p:nvSpPr>
          <p:spPr bwMode="auto">
            <a:xfrm>
              <a:off x="2767" y="1162"/>
              <a:ext cx="476" cy="499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11315" name="Oval 60"/>
            <p:cNvSpPr>
              <a:spLocks noChangeArrowheads="1"/>
            </p:cNvSpPr>
            <p:nvPr/>
          </p:nvSpPr>
          <p:spPr bwMode="auto">
            <a:xfrm>
              <a:off x="4944" y="1820"/>
              <a:ext cx="476" cy="499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</p:grpSp>
      <p:sp>
        <p:nvSpPr>
          <p:cNvPr id="11313" name="Text Box 62"/>
          <p:cNvSpPr txBox="1">
            <a:spLocks noChangeArrowheads="1"/>
          </p:cNvSpPr>
          <p:nvPr/>
        </p:nvSpPr>
        <p:spPr bwMode="auto">
          <a:xfrm>
            <a:off x="287338" y="1304925"/>
            <a:ext cx="22685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800">
                <a:solidFill>
                  <a:schemeClr val="bg1"/>
                </a:solidFill>
                <a:latin typeface="Comic Sans MS" panose="030F0702030302020204" pitchFamily="66" charset="0"/>
              </a:rPr>
              <a:t>Exemple 2 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5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5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  <p:bldP spid="45101" grpId="0"/>
      <p:bldP spid="45112" grpId="0" animBg="1"/>
      <p:bldP spid="45112" grpId="1" animBg="1"/>
      <p:bldP spid="45113" grpId="0" animBg="1"/>
      <p:bldP spid="4511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684213" y="333375"/>
            <a:ext cx="82073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b="1">
                <a:solidFill>
                  <a:srgbClr val="FF3300"/>
                </a:solidFill>
                <a:latin typeface="Comic Sans MS" panose="030F0702030302020204" pitchFamily="66" charset="0"/>
              </a:rPr>
              <a:t>Placer la valeur à convertir dans le tableau</a:t>
            </a:r>
            <a:r>
              <a:rPr lang="fr-FR" altLang="fr-FR">
                <a:solidFill>
                  <a:srgbClr val="FF3300"/>
                </a:solidFill>
                <a:latin typeface="Comic Sans MS" panose="030F0702030302020204" pitchFamily="66" charset="0"/>
              </a:rPr>
              <a:t> </a:t>
            </a:r>
          </a:p>
        </p:txBody>
      </p:sp>
      <p:graphicFrame>
        <p:nvGraphicFramePr>
          <p:cNvPr id="54275" name="Group 3"/>
          <p:cNvGraphicFramePr>
            <a:graphicFrameLocks noGrp="1"/>
          </p:cNvGraphicFramePr>
          <p:nvPr/>
        </p:nvGraphicFramePr>
        <p:xfrm>
          <a:off x="900113" y="2997200"/>
          <a:ext cx="7850187" cy="2795588"/>
        </p:xfrm>
        <a:graphic>
          <a:graphicData uri="http://schemas.openxmlformats.org/drawingml/2006/table">
            <a:tbl>
              <a:tblPr/>
              <a:tblGrid>
                <a:gridCol w="1122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9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23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da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Comic Sans MS" pitchFamily="66" charset="0"/>
                        </a:rPr>
                        <a:t>m 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kilo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hecto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centi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milli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2,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333" name="Text Box 45"/>
          <p:cNvSpPr txBox="1">
            <a:spLocks noChangeArrowheads="1"/>
          </p:cNvSpPr>
          <p:nvPr/>
        </p:nvSpPr>
        <p:spPr bwMode="auto">
          <a:xfrm>
            <a:off x="971550" y="1916113"/>
            <a:ext cx="727233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b="1">
                <a:solidFill>
                  <a:schemeClr val="bg1"/>
                </a:solidFill>
                <a:latin typeface="Comic Sans MS" panose="030F0702030302020204" pitchFamily="66" charset="0"/>
              </a:rPr>
              <a:t>Convertir  :</a:t>
            </a:r>
            <a:r>
              <a:rPr lang="fr-FR" altLang="fr-FR" b="1">
                <a:solidFill>
                  <a:srgbClr val="FFCCFF"/>
                </a:solidFill>
                <a:latin typeface="Comic Sans MS" panose="030F0702030302020204" pitchFamily="66" charset="0"/>
              </a:rPr>
              <a:t> </a:t>
            </a:r>
            <a:r>
              <a:rPr lang="fr-FR" altLang="fr-FR" b="1">
                <a:solidFill>
                  <a:schemeClr val="bg1"/>
                </a:solidFill>
                <a:latin typeface="Comic Sans MS" panose="030F0702030302020204" pitchFamily="66" charset="0"/>
              </a:rPr>
              <a:t>34</a:t>
            </a:r>
            <a:r>
              <a:rPr lang="fr-FR" altLang="fr-FR" b="1">
                <a:solidFill>
                  <a:srgbClr val="FF3300"/>
                </a:solidFill>
                <a:latin typeface="Comic Sans MS" panose="030F0702030302020204" pitchFamily="66" charset="0"/>
              </a:rPr>
              <a:t>1</a:t>
            </a:r>
            <a:r>
              <a:rPr lang="fr-FR" altLang="fr-FR" b="1">
                <a:solidFill>
                  <a:srgbClr val="FFCCFF"/>
                </a:solidFill>
                <a:latin typeface="Comic Sans MS" panose="030F0702030302020204" pitchFamily="66" charset="0"/>
              </a:rPr>
              <a:t> </a:t>
            </a:r>
            <a:r>
              <a:rPr lang="fr-FR" altLang="fr-FR" b="1">
                <a:solidFill>
                  <a:srgbClr val="FF3300"/>
                </a:solidFill>
                <a:latin typeface="Comic Sans MS" panose="030F0702030302020204" pitchFamily="66" charset="0"/>
              </a:rPr>
              <a:t>mg</a:t>
            </a:r>
            <a:r>
              <a:rPr lang="fr-FR" altLang="fr-FR" b="1">
                <a:solidFill>
                  <a:srgbClr val="FFCCFF"/>
                </a:solidFill>
                <a:latin typeface="Comic Sans MS" panose="030F0702030302020204" pitchFamily="66" charset="0"/>
              </a:rPr>
              <a:t> </a:t>
            </a:r>
            <a:r>
              <a:rPr lang="fr-FR" altLang="fr-FR" b="1">
                <a:solidFill>
                  <a:schemeClr val="bg1"/>
                </a:solidFill>
                <a:latin typeface="Comic Sans MS" panose="030F0702030302020204" pitchFamily="66" charset="0"/>
              </a:rPr>
              <a:t>= …………. g</a:t>
            </a:r>
          </a:p>
        </p:txBody>
      </p:sp>
      <p:sp>
        <p:nvSpPr>
          <p:cNvPr id="54318" name="Text Box 46"/>
          <p:cNvSpPr txBox="1">
            <a:spLocks noChangeArrowheads="1"/>
          </p:cNvSpPr>
          <p:nvPr/>
        </p:nvSpPr>
        <p:spPr bwMode="auto">
          <a:xfrm>
            <a:off x="7740650" y="5157788"/>
            <a:ext cx="8651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54319" name="Text Box 47"/>
          <p:cNvSpPr txBox="1">
            <a:spLocks noChangeArrowheads="1"/>
          </p:cNvSpPr>
          <p:nvPr/>
        </p:nvSpPr>
        <p:spPr bwMode="auto">
          <a:xfrm>
            <a:off x="6659563" y="5157788"/>
            <a:ext cx="8651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sz="2800" b="1">
                <a:solidFill>
                  <a:schemeClr val="bg1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54320" name="Text Box 48"/>
          <p:cNvSpPr txBox="1">
            <a:spLocks noChangeArrowheads="1"/>
          </p:cNvSpPr>
          <p:nvPr/>
        </p:nvSpPr>
        <p:spPr bwMode="auto">
          <a:xfrm>
            <a:off x="5580063" y="5157788"/>
            <a:ext cx="8651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sz="2800" b="1">
                <a:solidFill>
                  <a:schemeClr val="bg1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54324" name="AutoShape 52"/>
          <p:cNvSpPr>
            <a:spLocks noChangeArrowheads="1"/>
          </p:cNvSpPr>
          <p:nvPr/>
        </p:nvSpPr>
        <p:spPr bwMode="auto">
          <a:xfrm>
            <a:off x="3238500" y="260350"/>
            <a:ext cx="5905500" cy="1763713"/>
          </a:xfrm>
          <a:prstGeom prst="wedgeEllipseCallout">
            <a:avLst>
              <a:gd name="adj1" fmla="val 27444"/>
              <a:gd name="adj2" fmla="val 228486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Placer </a:t>
            </a:r>
            <a:r>
              <a:rPr lang="fr-FR" altLang="fr-FR" sz="4400" b="1">
                <a:solidFill>
                  <a:srgbClr val="FF3300"/>
                </a:solidFill>
                <a:latin typeface="Comic Sans MS" panose="030F0702030302020204" pitchFamily="66" charset="0"/>
              </a:rPr>
              <a:t>ce</a:t>
            </a: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 chiffre dans la bonne colonne !</a:t>
            </a:r>
          </a:p>
        </p:txBody>
      </p:sp>
      <p:sp>
        <p:nvSpPr>
          <p:cNvPr id="54325" name="AutoShape 53"/>
          <p:cNvSpPr>
            <a:spLocks noChangeArrowheads="1"/>
          </p:cNvSpPr>
          <p:nvPr/>
        </p:nvSpPr>
        <p:spPr bwMode="auto">
          <a:xfrm>
            <a:off x="395288" y="404813"/>
            <a:ext cx="5905500" cy="2197100"/>
          </a:xfrm>
          <a:prstGeom prst="wedgeEllipseCallout">
            <a:avLst>
              <a:gd name="adj1" fmla="val 56532"/>
              <a:gd name="adj2" fmla="val 17015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Inscrire les autres chiffres : un chiffre par colonne.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4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4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18" grpId="0"/>
      <p:bldP spid="54319" grpId="0"/>
      <p:bldP spid="54320" grpId="0"/>
      <p:bldP spid="54324" grpId="0" animBg="1"/>
      <p:bldP spid="54324" grpId="1" animBg="1"/>
      <p:bldP spid="54325" grpId="0" animBg="1"/>
      <p:bldP spid="54325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41" name="Text Box 61"/>
          <p:cNvSpPr txBox="1">
            <a:spLocks noChangeArrowheads="1"/>
          </p:cNvSpPr>
          <p:nvPr/>
        </p:nvSpPr>
        <p:spPr bwMode="auto">
          <a:xfrm>
            <a:off x="684213" y="333375"/>
            <a:ext cx="82073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b="1">
                <a:solidFill>
                  <a:srgbClr val="FF3300"/>
                </a:solidFill>
                <a:latin typeface="Comic Sans MS" panose="030F0702030302020204" pitchFamily="66" charset="0"/>
              </a:rPr>
              <a:t>Déterminer la valeur dans l'unité désirée.</a:t>
            </a:r>
          </a:p>
        </p:txBody>
      </p:sp>
      <p:graphicFrame>
        <p:nvGraphicFramePr>
          <p:cNvPr id="46126" name="Group 46"/>
          <p:cNvGraphicFramePr>
            <a:graphicFrameLocks noGrp="1"/>
          </p:cNvGraphicFramePr>
          <p:nvPr/>
        </p:nvGraphicFramePr>
        <p:xfrm>
          <a:off x="900113" y="2852738"/>
          <a:ext cx="7850187" cy="2809875"/>
        </p:xfrm>
        <a:graphic>
          <a:graphicData uri="http://schemas.openxmlformats.org/drawingml/2006/table">
            <a:tbl>
              <a:tblPr/>
              <a:tblGrid>
                <a:gridCol w="1122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9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23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da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Comic Sans MS" pitchFamily="66" charset="0"/>
                        </a:rPr>
                        <a:t>m 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kilo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hecto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centi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milli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2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357" name="Text Box 45"/>
          <p:cNvSpPr txBox="1">
            <a:spLocks noChangeArrowheads="1"/>
          </p:cNvSpPr>
          <p:nvPr/>
        </p:nvSpPr>
        <p:spPr bwMode="auto">
          <a:xfrm>
            <a:off x="2051050" y="1700213"/>
            <a:ext cx="50403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Convertir  : 34</a:t>
            </a:r>
            <a:r>
              <a:rPr lang="fr-FR" altLang="fr-FR" sz="2400" b="1">
                <a:solidFill>
                  <a:srgbClr val="FF3300"/>
                </a:solidFill>
                <a:latin typeface="Comic Sans MS" panose="030F0702030302020204" pitchFamily="66" charset="0"/>
              </a:rPr>
              <a:t>1</a:t>
            </a: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fr-FR" altLang="fr-FR" sz="2400" b="1">
                <a:solidFill>
                  <a:srgbClr val="FF3300"/>
                </a:solidFill>
                <a:latin typeface="Comic Sans MS" panose="030F0702030302020204" pitchFamily="66" charset="0"/>
              </a:rPr>
              <a:t>mg</a:t>
            </a: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 = ……… g</a:t>
            </a:r>
          </a:p>
        </p:txBody>
      </p:sp>
      <p:sp>
        <p:nvSpPr>
          <p:cNvPr id="46127" name="Text Box 47"/>
          <p:cNvSpPr txBox="1">
            <a:spLocks noChangeArrowheads="1"/>
          </p:cNvSpPr>
          <p:nvPr/>
        </p:nvSpPr>
        <p:spPr bwMode="auto">
          <a:xfrm>
            <a:off x="4284663" y="5013325"/>
            <a:ext cx="10795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sz="2800" b="1">
                <a:solidFill>
                  <a:schemeClr val="bg1"/>
                </a:solidFill>
                <a:latin typeface="Comic Sans MS" panose="030F0702030302020204" pitchFamily="66" charset="0"/>
              </a:rPr>
              <a:t>0</a:t>
            </a:r>
          </a:p>
        </p:txBody>
      </p:sp>
      <p:grpSp>
        <p:nvGrpSpPr>
          <p:cNvPr id="2" name="Group 62"/>
          <p:cNvGrpSpPr>
            <a:grpSpLocks/>
          </p:cNvGrpSpPr>
          <p:nvPr/>
        </p:nvGrpSpPr>
        <p:grpSpPr bwMode="auto">
          <a:xfrm>
            <a:off x="4500563" y="1663700"/>
            <a:ext cx="2195512" cy="1838325"/>
            <a:chOff x="2835" y="1048"/>
            <a:chExt cx="1383" cy="1158"/>
          </a:xfrm>
        </p:grpSpPr>
        <p:sp>
          <p:nvSpPr>
            <p:cNvPr id="13366" name="Oval 51"/>
            <p:cNvSpPr>
              <a:spLocks noChangeArrowheads="1"/>
            </p:cNvSpPr>
            <p:nvPr/>
          </p:nvSpPr>
          <p:spPr bwMode="auto">
            <a:xfrm>
              <a:off x="3855" y="1048"/>
              <a:ext cx="363" cy="409"/>
            </a:xfrm>
            <a:prstGeom prst="ellips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>
                <a:solidFill>
                  <a:srgbClr val="009900"/>
                </a:solidFill>
              </a:endParaRPr>
            </a:p>
          </p:txBody>
        </p:sp>
        <p:sp>
          <p:nvSpPr>
            <p:cNvPr id="13367" name="Oval 55"/>
            <p:cNvSpPr>
              <a:spLocks noChangeArrowheads="1"/>
            </p:cNvSpPr>
            <p:nvPr/>
          </p:nvSpPr>
          <p:spPr bwMode="auto">
            <a:xfrm>
              <a:off x="2835" y="1797"/>
              <a:ext cx="363" cy="409"/>
            </a:xfrm>
            <a:prstGeom prst="ellips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>
                <a:solidFill>
                  <a:srgbClr val="009900"/>
                </a:solidFill>
              </a:endParaRPr>
            </a:p>
          </p:txBody>
        </p:sp>
      </p:grpSp>
      <p:grpSp>
        <p:nvGrpSpPr>
          <p:cNvPr id="3" name="Group 60"/>
          <p:cNvGrpSpPr>
            <a:grpSpLocks/>
          </p:cNvGrpSpPr>
          <p:nvPr/>
        </p:nvGrpSpPr>
        <p:grpSpPr bwMode="auto">
          <a:xfrm>
            <a:off x="1042988" y="260350"/>
            <a:ext cx="3851275" cy="2365375"/>
            <a:chOff x="657" y="164"/>
            <a:chExt cx="2426" cy="1490"/>
          </a:xfrm>
        </p:grpSpPr>
        <p:sp>
          <p:nvSpPr>
            <p:cNvPr id="13364" name="AutoShape 58"/>
            <p:cNvSpPr>
              <a:spLocks noChangeArrowheads="1"/>
            </p:cNvSpPr>
            <p:nvPr/>
          </p:nvSpPr>
          <p:spPr bwMode="auto">
            <a:xfrm>
              <a:off x="657" y="164"/>
              <a:ext cx="2426" cy="1474"/>
            </a:xfrm>
            <a:prstGeom prst="wedgeEllipseCallout">
              <a:avLst>
                <a:gd name="adj1" fmla="val 41181"/>
                <a:gd name="adj2" fmla="val 157125"/>
              </a:avLst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13365" name="Text Box 59"/>
            <p:cNvSpPr txBox="1">
              <a:spLocks noChangeArrowheads="1"/>
            </p:cNvSpPr>
            <p:nvPr/>
          </p:nvSpPr>
          <p:spPr bwMode="auto">
            <a:xfrm>
              <a:off x="929" y="368"/>
              <a:ext cx="2064" cy="1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>
                  <a:solidFill>
                    <a:srgbClr val="FF0000"/>
                  </a:solidFill>
                  <a:latin typeface="Comic Sans MS" panose="030F0702030302020204" pitchFamily="66" charset="0"/>
                </a:rPr>
                <a:t>Ajouter des zéros si les colonnes sont vides.</a:t>
              </a:r>
            </a:p>
          </p:txBody>
        </p:sp>
      </p:grpSp>
      <p:grpSp>
        <p:nvGrpSpPr>
          <p:cNvPr id="4" name="Group 63"/>
          <p:cNvGrpSpPr>
            <a:grpSpLocks/>
          </p:cNvGrpSpPr>
          <p:nvPr/>
        </p:nvGrpSpPr>
        <p:grpSpPr bwMode="auto">
          <a:xfrm>
            <a:off x="1908175" y="3608388"/>
            <a:ext cx="4860925" cy="2935287"/>
            <a:chOff x="1519" y="2092"/>
            <a:chExt cx="3062" cy="1849"/>
          </a:xfrm>
        </p:grpSpPr>
        <p:sp>
          <p:nvSpPr>
            <p:cNvPr id="13362" name="AutoShape 64"/>
            <p:cNvSpPr>
              <a:spLocks noChangeArrowheads="1"/>
            </p:cNvSpPr>
            <p:nvPr/>
          </p:nvSpPr>
          <p:spPr bwMode="auto">
            <a:xfrm>
              <a:off x="1519" y="2092"/>
              <a:ext cx="3062" cy="1849"/>
            </a:xfrm>
            <a:prstGeom prst="wedgeEllipseCallout">
              <a:avLst>
                <a:gd name="adj1" fmla="val 41444"/>
                <a:gd name="adj2" fmla="val -90236"/>
              </a:avLst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13363" name="Text Box 65"/>
            <p:cNvSpPr txBox="1">
              <a:spLocks noChangeArrowheads="1"/>
            </p:cNvSpPr>
            <p:nvPr/>
          </p:nvSpPr>
          <p:spPr bwMode="auto">
            <a:xfrm>
              <a:off x="1919" y="2320"/>
              <a:ext cx="2434" cy="1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>
                  <a:solidFill>
                    <a:srgbClr val="FF0000"/>
                  </a:solidFill>
                  <a:latin typeface="Comic Sans MS" panose="030F0702030302020204" pitchFamily="66" charset="0"/>
                </a:rPr>
                <a:t>Identifier l'unité désirée et la colonne correspondante : ici 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6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6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41" grpId="0"/>
      <p:bldP spid="461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56"/>
          <p:cNvSpPr txBox="1">
            <a:spLocks noChangeArrowheads="1"/>
          </p:cNvSpPr>
          <p:nvPr/>
        </p:nvSpPr>
        <p:spPr bwMode="auto">
          <a:xfrm>
            <a:off x="684213" y="333375"/>
            <a:ext cx="82073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b="1">
                <a:solidFill>
                  <a:srgbClr val="FF3300"/>
                </a:solidFill>
                <a:latin typeface="Comic Sans MS" panose="030F0702030302020204" pitchFamily="66" charset="0"/>
              </a:rPr>
              <a:t>Déterminer la valeur dans l'unité désirée.</a:t>
            </a:r>
          </a:p>
        </p:txBody>
      </p:sp>
      <p:graphicFrame>
        <p:nvGraphicFramePr>
          <p:cNvPr id="47154" name="Group 50"/>
          <p:cNvGraphicFramePr>
            <a:graphicFrameLocks noGrp="1"/>
          </p:cNvGraphicFramePr>
          <p:nvPr/>
        </p:nvGraphicFramePr>
        <p:xfrm>
          <a:off x="900113" y="2852738"/>
          <a:ext cx="7850187" cy="2795587"/>
        </p:xfrm>
        <a:graphic>
          <a:graphicData uri="http://schemas.openxmlformats.org/drawingml/2006/table">
            <a:tbl>
              <a:tblPr/>
              <a:tblGrid>
                <a:gridCol w="1122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9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23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da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Comic Sans MS" pitchFamily="66" charset="0"/>
                        </a:rPr>
                        <a:t>m 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19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kilo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hecto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centi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milli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Comic Sans MS" pitchFamily="66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7150" name="Text Box 46"/>
          <p:cNvSpPr txBox="1">
            <a:spLocks noChangeArrowheads="1"/>
          </p:cNvSpPr>
          <p:nvPr/>
        </p:nvSpPr>
        <p:spPr bwMode="auto">
          <a:xfrm>
            <a:off x="4859338" y="5013325"/>
            <a:ext cx="6477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3600" b="1">
                <a:solidFill>
                  <a:srgbClr val="FF3300"/>
                </a:solidFill>
                <a:latin typeface="Comic Sans MS" panose="030F0702030302020204" pitchFamily="66" charset="0"/>
              </a:rPr>
              <a:t>,</a:t>
            </a:r>
          </a:p>
        </p:txBody>
      </p:sp>
      <p:sp>
        <p:nvSpPr>
          <p:cNvPr id="47151" name="Text Box 47"/>
          <p:cNvSpPr txBox="1">
            <a:spLocks noChangeArrowheads="1"/>
          </p:cNvSpPr>
          <p:nvPr/>
        </p:nvSpPr>
        <p:spPr bwMode="auto">
          <a:xfrm>
            <a:off x="5795963" y="1700213"/>
            <a:ext cx="16557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0,341</a:t>
            </a:r>
          </a:p>
        </p:txBody>
      </p:sp>
      <p:sp>
        <p:nvSpPr>
          <p:cNvPr id="14383" name="Text Box 51"/>
          <p:cNvSpPr txBox="1">
            <a:spLocks noChangeArrowheads="1"/>
          </p:cNvSpPr>
          <p:nvPr/>
        </p:nvSpPr>
        <p:spPr bwMode="auto">
          <a:xfrm>
            <a:off x="2303463" y="1665288"/>
            <a:ext cx="50403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Convertir  : 34</a:t>
            </a:r>
            <a:r>
              <a:rPr lang="fr-FR" altLang="fr-FR" sz="2400" b="1">
                <a:solidFill>
                  <a:srgbClr val="FF3300"/>
                </a:solidFill>
                <a:latin typeface="Comic Sans MS" panose="030F0702030302020204" pitchFamily="66" charset="0"/>
              </a:rPr>
              <a:t>1</a:t>
            </a: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fr-FR" altLang="fr-FR" sz="2400" b="1">
                <a:solidFill>
                  <a:srgbClr val="FF3300"/>
                </a:solidFill>
                <a:latin typeface="Comic Sans MS" panose="030F0702030302020204" pitchFamily="66" charset="0"/>
              </a:rPr>
              <a:t>mg</a:t>
            </a: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 =         </a:t>
            </a:r>
            <a:r>
              <a:rPr lang="fr-FR" altLang="fr-FR" sz="2400" b="1">
                <a:solidFill>
                  <a:srgbClr val="009900"/>
                </a:solidFill>
                <a:latin typeface="Comic Sans MS" panose="030F0702030302020204" pitchFamily="66" charset="0"/>
              </a:rPr>
              <a:t>g</a:t>
            </a: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        </a:t>
            </a:r>
          </a:p>
        </p:txBody>
      </p:sp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503238" y="728663"/>
            <a:ext cx="3852862" cy="2449512"/>
            <a:chOff x="317" y="459"/>
            <a:chExt cx="2427" cy="1543"/>
          </a:xfrm>
        </p:grpSpPr>
        <p:sp>
          <p:nvSpPr>
            <p:cNvPr id="14388" name="AutoShape 58"/>
            <p:cNvSpPr>
              <a:spLocks noChangeArrowheads="1"/>
            </p:cNvSpPr>
            <p:nvPr/>
          </p:nvSpPr>
          <p:spPr bwMode="auto">
            <a:xfrm>
              <a:off x="317" y="459"/>
              <a:ext cx="2427" cy="1543"/>
            </a:xfrm>
            <a:prstGeom prst="wedgeEllipseCallout">
              <a:avLst>
                <a:gd name="adj1" fmla="val 84199"/>
                <a:gd name="adj2" fmla="val 124468"/>
              </a:avLst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14389" name="Text Box 59"/>
            <p:cNvSpPr txBox="1">
              <a:spLocks noChangeArrowheads="1"/>
            </p:cNvSpPr>
            <p:nvPr/>
          </p:nvSpPr>
          <p:spPr bwMode="auto">
            <a:xfrm>
              <a:off x="635" y="618"/>
              <a:ext cx="1749" cy="1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 sz="2400">
                  <a:solidFill>
                    <a:srgbClr val="FF0000"/>
                  </a:solidFill>
                  <a:latin typeface="Comic Sans MS" panose="030F0702030302020204" pitchFamily="66" charset="0"/>
                </a:rPr>
                <a:t>Ajouter une </a:t>
              </a:r>
              <a:r>
                <a:rPr lang="fr-FR" altLang="fr-FR" sz="2800">
                  <a:solidFill>
                    <a:srgbClr val="FF0000"/>
                  </a:solidFill>
                  <a:latin typeface="Comic Sans MS" panose="030F0702030302020204" pitchFamily="66" charset="0"/>
                </a:rPr>
                <a:t>virgule</a:t>
              </a:r>
              <a:r>
                <a:rPr lang="fr-FR" altLang="fr-FR" sz="2400">
                  <a:solidFill>
                    <a:srgbClr val="FF0000"/>
                  </a:solidFill>
                  <a:latin typeface="Comic Sans MS" panose="030F0702030302020204" pitchFamily="66" charset="0"/>
                </a:rPr>
                <a:t> s'il y a un chiffre dans la colonne à droite</a:t>
              </a:r>
            </a:p>
          </p:txBody>
        </p:sp>
      </p:grpSp>
      <p:grpSp>
        <p:nvGrpSpPr>
          <p:cNvPr id="3" name="Group 61"/>
          <p:cNvGrpSpPr>
            <a:grpSpLocks/>
          </p:cNvGrpSpPr>
          <p:nvPr/>
        </p:nvGrpSpPr>
        <p:grpSpPr bwMode="auto">
          <a:xfrm>
            <a:off x="5076825" y="4221163"/>
            <a:ext cx="3852863" cy="1981200"/>
            <a:chOff x="2789" y="2614"/>
            <a:chExt cx="2427" cy="1248"/>
          </a:xfrm>
        </p:grpSpPr>
        <p:sp>
          <p:nvSpPr>
            <p:cNvPr id="14386" name="AutoShape 62"/>
            <p:cNvSpPr>
              <a:spLocks noChangeArrowheads="1"/>
            </p:cNvSpPr>
            <p:nvPr/>
          </p:nvSpPr>
          <p:spPr bwMode="auto">
            <a:xfrm>
              <a:off x="2789" y="2614"/>
              <a:ext cx="2427" cy="1248"/>
            </a:xfrm>
            <a:prstGeom prst="wedgeEllipseCallout">
              <a:avLst>
                <a:gd name="adj1" fmla="val -21815"/>
                <a:gd name="adj2" fmla="val -154806"/>
              </a:avLst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14387" name="Text Box 63"/>
            <p:cNvSpPr txBox="1">
              <a:spLocks noChangeArrowheads="1"/>
            </p:cNvSpPr>
            <p:nvPr/>
          </p:nvSpPr>
          <p:spPr bwMode="auto">
            <a:xfrm>
              <a:off x="3077" y="2787"/>
              <a:ext cx="1749" cy="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 sz="3600">
                  <a:solidFill>
                    <a:srgbClr val="FF0000"/>
                  </a:solidFill>
                  <a:latin typeface="Comic Sans MS" panose="030F0702030302020204" pitchFamily="66" charset="0"/>
                </a:rPr>
                <a:t>Ecrire le résultat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7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50" grpId="0"/>
      <p:bldP spid="4715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199" name="Group 47"/>
          <p:cNvGraphicFramePr>
            <a:graphicFrameLocks noGrp="1"/>
          </p:cNvGraphicFramePr>
          <p:nvPr/>
        </p:nvGraphicFramePr>
        <p:xfrm>
          <a:off x="900113" y="2852738"/>
          <a:ext cx="7850187" cy="2809875"/>
        </p:xfrm>
        <a:graphic>
          <a:graphicData uri="http://schemas.openxmlformats.org/drawingml/2006/table">
            <a:tbl>
              <a:tblPr/>
              <a:tblGrid>
                <a:gridCol w="1122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9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23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da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kilo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hecto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centi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milli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2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9197" name="Text Box 45"/>
          <p:cNvSpPr txBox="1">
            <a:spLocks noChangeArrowheads="1"/>
          </p:cNvSpPr>
          <p:nvPr/>
        </p:nvSpPr>
        <p:spPr bwMode="auto">
          <a:xfrm>
            <a:off x="2051050" y="1700213"/>
            <a:ext cx="50403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Convertir  : 12,5 g = ………. cg</a:t>
            </a:r>
          </a:p>
        </p:txBody>
      </p:sp>
      <p:sp>
        <p:nvSpPr>
          <p:cNvPr id="15405" name="Text Box 48"/>
          <p:cNvSpPr txBox="1">
            <a:spLocks noChangeArrowheads="1"/>
          </p:cNvSpPr>
          <p:nvPr/>
        </p:nvSpPr>
        <p:spPr bwMode="auto">
          <a:xfrm>
            <a:off x="360363" y="1208088"/>
            <a:ext cx="2016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>
                <a:solidFill>
                  <a:schemeClr val="bg1"/>
                </a:solidFill>
                <a:latin typeface="Comic Sans MS" panose="030F0702030302020204" pitchFamily="66" charset="0"/>
              </a:rPr>
              <a:t>Exemple 3 : </a:t>
            </a:r>
          </a:p>
        </p:txBody>
      </p:sp>
      <p:sp>
        <p:nvSpPr>
          <p:cNvPr id="49201" name="AutoShape 49"/>
          <p:cNvSpPr>
            <a:spLocks noChangeArrowheads="1"/>
          </p:cNvSpPr>
          <p:nvPr/>
        </p:nvSpPr>
        <p:spPr bwMode="auto">
          <a:xfrm>
            <a:off x="250825" y="3249613"/>
            <a:ext cx="5329238" cy="3024187"/>
          </a:xfrm>
          <a:prstGeom prst="wedgeEllipseCallout">
            <a:avLst>
              <a:gd name="adj1" fmla="val 35523"/>
              <a:gd name="adj2" fmla="val -8627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Identifier l'unité de départ et la colonne du tableau correspondante 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/>
              <a:t> </a:t>
            </a: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ici g</a:t>
            </a:r>
          </a:p>
        </p:txBody>
      </p:sp>
      <p:grpSp>
        <p:nvGrpSpPr>
          <p:cNvPr id="2" name="Group 53"/>
          <p:cNvGrpSpPr>
            <a:grpSpLocks/>
          </p:cNvGrpSpPr>
          <p:nvPr/>
        </p:nvGrpSpPr>
        <p:grpSpPr bwMode="auto">
          <a:xfrm>
            <a:off x="4643438" y="1628775"/>
            <a:ext cx="431800" cy="1944688"/>
            <a:chOff x="2925" y="1026"/>
            <a:chExt cx="272" cy="1225"/>
          </a:xfrm>
        </p:grpSpPr>
        <p:sp>
          <p:nvSpPr>
            <p:cNvPr id="15411" name="Oval 51"/>
            <p:cNvSpPr>
              <a:spLocks noChangeArrowheads="1"/>
            </p:cNvSpPr>
            <p:nvPr/>
          </p:nvSpPr>
          <p:spPr bwMode="auto">
            <a:xfrm>
              <a:off x="3016" y="1026"/>
              <a:ext cx="181" cy="499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15412" name="Oval 52"/>
            <p:cNvSpPr>
              <a:spLocks noChangeArrowheads="1"/>
            </p:cNvSpPr>
            <p:nvPr/>
          </p:nvSpPr>
          <p:spPr bwMode="auto">
            <a:xfrm>
              <a:off x="2925" y="1797"/>
              <a:ext cx="204" cy="454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</p:grpSp>
      <p:sp>
        <p:nvSpPr>
          <p:cNvPr id="49206" name="AutoShape 54"/>
          <p:cNvSpPr>
            <a:spLocks noChangeArrowheads="1"/>
          </p:cNvSpPr>
          <p:nvPr/>
        </p:nvSpPr>
        <p:spPr bwMode="auto">
          <a:xfrm>
            <a:off x="4248150" y="3681413"/>
            <a:ext cx="4608513" cy="2447925"/>
          </a:xfrm>
          <a:prstGeom prst="wedgeEllipseCallout">
            <a:avLst>
              <a:gd name="adj1" fmla="val -47796"/>
              <a:gd name="adj2" fmla="val -11699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Repérer le chiffre des unités du nombre à convertir</a:t>
            </a:r>
            <a:r>
              <a:rPr lang="fr-FR" altLang="fr-FR" sz="1800" b="1">
                <a:solidFill>
                  <a:srgbClr val="FF3300"/>
                </a:solidFill>
              </a:rPr>
              <a:t> </a:t>
            </a: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: ici 2</a:t>
            </a:r>
          </a:p>
        </p:txBody>
      </p:sp>
      <p:sp>
        <p:nvSpPr>
          <p:cNvPr id="49207" name="Oval 55"/>
          <p:cNvSpPr>
            <a:spLocks noChangeArrowheads="1"/>
          </p:cNvSpPr>
          <p:nvPr/>
        </p:nvSpPr>
        <p:spPr bwMode="auto">
          <a:xfrm>
            <a:off x="4176713" y="1663700"/>
            <a:ext cx="288925" cy="72072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>
              <a:solidFill>
                <a:srgbClr val="FF3300"/>
              </a:solidFill>
            </a:endParaRPr>
          </a:p>
        </p:txBody>
      </p:sp>
      <p:sp>
        <p:nvSpPr>
          <p:cNvPr id="49209" name="Text Box 57"/>
          <p:cNvSpPr txBox="1">
            <a:spLocks noChangeArrowheads="1"/>
          </p:cNvSpPr>
          <p:nvPr/>
        </p:nvSpPr>
        <p:spPr bwMode="auto">
          <a:xfrm>
            <a:off x="684213" y="333375"/>
            <a:ext cx="82073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b="1">
                <a:solidFill>
                  <a:srgbClr val="FF3300"/>
                </a:solidFill>
                <a:latin typeface="Comic Sans MS" panose="030F0702030302020204" pitchFamily="66" charset="0"/>
              </a:rPr>
              <a:t>Placer la valeur à convertir dans le tableau</a:t>
            </a:r>
            <a:r>
              <a:rPr lang="fr-FR" altLang="fr-FR">
                <a:solidFill>
                  <a:srgbClr val="FF3300"/>
                </a:solidFill>
                <a:latin typeface="Comic Sans MS" panose="030F0702030302020204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9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9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9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97" grpId="0"/>
      <p:bldP spid="49201" grpId="0" animBg="1"/>
      <p:bldP spid="49201" grpId="1" animBg="1"/>
      <p:bldP spid="49206" grpId="0" animBg="1"/>
      <p:bldP spid="49206" grpId="1" animBg="1"/>
      <p:bldP spid="49207" grpId="0" animBg="1"/>
      <p:bldP spid="4920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2" name="Group 2"/>
          <p:cNvGraphicFramePr>
            <a:graphicFrameLocks noGrp="1"/>
          </p:cNvGraphicFramePr>
          <p:nvPr/>
        </p:nvGraphicFramePr>
        <p:xfrm>
          <a:off x="900113" y="2852738"/>
          <a:ext cx="7850187" cy="2809875"/>
        </p:xfrm>
        <a:graphic>
          <a:graphicData uri="http://schemas.openxmlformats.org/drawingml/2006/table">
            <a:tbl>
              <a:tblPr/>
              <a:tblGrid>
                <a:gridCol w="1122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9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23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da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kilo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hecto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centi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milli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2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428" name="Text Box 44"/>
          <p:cNvSpPr txBox="1">
            <a:spLocks noChangeArrowheads="1"/>
          </p:cNvSpPr>
          <p:nvPr/>
        </p:nvSpPr>
        <p:spPr bwMode="auto">
          <a:xfrm>
            <a:off x="2051050" y="1700213"/>
            <a:ext cx="50403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Convertir  : 1</a:t>
            </a:r>
            <a:r>
              <a:rPr lang="fr-FR" altLang="fr-FR" sz="2400" b="1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,5 </a:t>
            </a:r>
            <a:r>
              <a:rPr lang="fr-FR" altLang="fr-FR" sz="2400" b="1">
                <a:solidFill>
                  <a:srgbClr val="FF0000"/>
                </a:solidFill>
                <a:latin typeface="Comic Sans MS" panose="030F0702030302020204" pitchFamily="66" charset="0"/>
              </a:rPr>
              <a:t>g</a:t>
            </a: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 = ………. cg</a:t>
            </a:r>
          </a:p>
        </p:txBody>
      </p:sp>
      <p:sp>
        <p:nvSpPr>
          <p:cNvPr id="16429" name="Text Box 45"/>
          <p:cNvSpPr txBox="1">
            <a:spLocks noChangeArrowheads="1"/>
          </p:cNvSpPr>
          <p:nvPr/>
        </p:nvSpPr>
        <p:spPr bwMode="auto">
          <a:xfrm>
            <a:off x="360363" y="1208088"/>
            <a:ext cx="2016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>
                <a:solidFill>
                  <a:schemeClr val="bg1"/>
                </a:solidFill>
                <a:latin typeface="Comic Sans MS" panose="030F0702030302020204" pitchFamily="66" charset="0"/>
              </a:rPr>
              <a:t>Exemple 3 : </a:t>
            </a:r>
          </a:p>
        </p:txBody>
      </p:sp>
      <p:sp>
        <p:nvSpPr>
          <p:cNvPr id="16430" name="Text Box 52"/>
          <p:cNvSpPr txBox="1">
            <a:spLocks noChangeArrowheads="1"/>
          </p:cNvSpPr>
          <p:nvPr/>
        </p:nvSpPr>
        <p:spPr bwMode="auto">
          <a:xfrm>
            <a:off x="684213" y="333375"/>
            <a:ext cx="82073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b="1">
                <a:solidFill>
                  <a:srgbClr val="FF3300"/>
                </a:solidFill>
                <a:latin typeface="Comic Sans MS" panose="030F0702030302020204" pitchFamily="66" charset="0"/>
              </a:rPr>
              <a:t>Placer la mesure à convertir dans le tableau</a:t>
            </a:r>
            <a:r>
              <a:rPr lang="fr-FR" altLang="fr-FR">
                <a:solidFill>
                  <a:srgbClr val="FF3300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56373" name="AutoShape 53"/>
          <p:cNvSpPr>
            <a:spLocks noChangeArrowheads="1"/>
          </p:cNvSpPr>
          <p:nvPr/>
        </p:nvSpPr>
        <p:spPr bwMode="auto">
          <a:xfrm>
            <a:off x="2916238" y="260350"/>
            <a:ext cx="5905500" cy="1763713"/>
          </a:xfrm>
          <a:prstGeom prst="wedgeEllipseCallout">
            <a:avLst>
              <a:gd name="adj1" fmla="val -17259"/>
              <a:gd name="adj2" fmla="val 22443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Placer </a:t>
            </a:r>
            <a:r>
              <a:rPr lang="fr-FR" altLang="fr-FR" sz="4400" b="1">
                <a:solidFill>
                  <a:srgbClr val="FF3300"/>
                </a:solidFill>
                <a:latin typeface="Comic Sans MS" panose="030F0702030302020204" pitchFamily="66" charset="0"/>
              </a:rPr>
              <a:t>ce</a:t>
            </a: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 chiffre dans la bonne colonne !</a:t>
            </a:r>
          </a:p>
        </p:txBody>
      </p:sp>
      <p:sp>
        <p:nvSpPr>
          <p:cNvPr id="56374" name="Text Box 54"/>
          <p:cNvSpPr txBox="1">
            <a:spLocks noChangeArrowheads="1"/>
          </p:cNvSpPr>
          <p:nvPr/>
        </p:nvSpPr>
        <p:spPr bwMode="auto">
          <a:xfrm>
            <a:off x="4535488" y="5049838"/>
            <a:ext cx="79216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56375" name="AutoShape 55"/>
          <p:cNvSpPr>
            <a:spLocks noChangeArrowheads="1"/>
          </p:cNvSpPr>
          <p:nvPr/>
        </p:nvSpPr>
        <p:spPr bwMode="auto">
          <a:xfrm>
            <a:off x="395288" y="368300"/>
            <a:ext cx="5905500" cy="2197100"/>
          </a:xfrm>
          <a:prstGeom prst="wedgeEllipseCallout">
            <a:avLst>
              <a:gd name="adj1" fmla="val 5968"/>
              <a:gd name="adj2" fmla="val 16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Inscrire les autres chiffres : un chiffre par colonne.</a:t>
            </a:r>
          </a:p>
        </p:txBody>
      </p:sp>
      <p:sp>
        <p:nvSpPr>
          <p:cNvPr id="56377" name="Text Box 57"/>
          <p:cNvSpPr txBox="1">
            <a:spLocks noChangeArrowheads="1"/>
          </p:cNvSpPr>
          <p:nvPr/>
        </p:nvSpPr>
        <p:spPr bwMode="auto">
          <a:xfrm>
            <a:off x="3527425" y="5010150"/>
            <a:ext cx="7921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>
                <a:solidFill>
                  <a:schemeClr val="bg1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56378" name="Text Box 58"/>
          <p:cNvSpPr txBox="1">
            <a:spLocks noChangeArrowheads="1"/>
          </p:cNvSpPr>
          <p:nvPr/>
        </p:nvSpPr>
        <p:spPr bwMode="auto">
          <a:xfrm>
            <a:off x="5651500" y="5045075"/>
            <a:ext cx="7921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>
                <a:solidFill>
                  <a:schemeClr val="bg1"/>
                </a:solidFill>
                <a:latin typeface="Comic Sans MS" panose="030F0702030302020204" pitchFamily="66" charset="0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7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6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7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6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73" grpId="0" animBg="1"/>
      <p:bldP spid="56373" grpId="1" animBg="1"/>
      <p:bldP spid="56374" grpId="0"/>
      <p:bldP spid="56375" grpId="0" animBg="1"/>
      <p:bldP spid="56375" grpId="1" animBg="1"/>
      <p:bldP spid="56377" grpId="0"/>
      <p:bldP spid="5637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Group 2"/>
          <p:cNvGraphicFramePr>
            <a:graphicFrameLocks noGrp="1"/>
          </p:cNvGraphicFramePr>
          <p:nvPr/>
        </p:nvGraphicFramePr>
        <p:xfrm>
          <a:off x="900113" y="2852738"/>
          <a:ext cx="7850187" cy="2809875"/>
        </p:xfrm>
        <a:graphic>
          <a:graphicData uri="http://schemas.openxmlformats.org/drawingml/2006/table">
            <a:tbl>
              <a:tblPr/>
              <a:tblGrid>
                <a:gridCol w="1122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9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23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da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kilo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hecto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centi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milli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2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452" name="Text Box 44"/>
          <p:cNvSpPr txBox="1">
            <a:spLocks noChangeArrowheads="1"/>
          </p:cNvSpPr>
          <p:nvPr/>
        </p:nvSpPr>
        <p:spPr bwMode="auto">
          <a:xfrm>
            <a:off x="2051050" y="1700213"/>
            <a:ext cx="50403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Convertir  : 1</a:t>
            </a:r>
            <a:r>
              <a:rPr lang="fr-FR" altLang="fr-FR" sz="2400" b="1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,5 </a:t>
            </a:r>
            <a:r>
              <a:rPr lang="fr-FR" altLang="fr-FR" sz="2400" b="1">
                <a:solidFill>
                  <a:srgbClr val="FF0000"/>
                </a:solidFill>
                <a:latin typeface="Comic Sans MS" panose="030F0702030302020204" pitchFamily="66" charset="0"/>
              </a:rPr>
              <a:t>g</a:t>
            </a: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 = ………. cg</a:t>
            </a:r>
          </a:p>
        </p:txBody>
      </p:sp>
      <p:sp>
        <p:nvSpPr>
          <p:cNvPr id="17453" name="Text Box 45"/>
          <p:cNvSpPr txBox="1">
            <a:spLocks noChangeArrowheads="1"/>
          </p:cNvSpPr>
          <p:nvPr/>
        </p:nvSpPr>
        <p:spPr bwMode="auto">
          <a:xfrm>
            <a:off x="360363" y="1208088"/>
            <a:ext cx="2016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>
                <a:solidFill>
                  <a:schemeClr val="bg1"/>
                </a:solidFill>
                <a:latin typeface="Comic Sans MS" panose="030F0702030302020204" pitchFamily="66" charset="0"/>
              </a:rPr>
              <a:t>Exemple 3 : </a:t>
            </a:r>
          </a:p>
        </p:txBody>
      </p:sp>
      <p:sp>
        <p:nvSpPr>
          <p:cNvPr id="57396" name="Text Box 52"/>
          <p:cNvSpPr txBox="1">
            <a:spLocks noChangeArrowheads="1"/>
          </p:cNvSpPr>
          <p:nvPr/>
        </p:nvSpPr>
        <p:spPr bwMode="auto">
          <a:xfrm>
            <a:off x="684213" y="333375"/>
            <a:ext cx="82073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b="1">
                <a:solidFill>
                  <a:srgbClr val="FF3300"/>
                </a:solidFill>
                <a:latin typeface="Comic Sans MS" panose="030F0702030302020204" pitchFamily="66" charset="0"/>
              </a:rPr>
              <a:t>Déterminer la valeur dans l'unité désirée.</a:t>
            </a:r>
          </a:p>
        </p:txBody>
      </p:sp>
      <p:grpSp>
        <p:nvGrpSpPr>
          <p:cNvPr id="2" name="Group 67"/>
          <p:cNvGrpSpPr>
            <a:grpSpLocks/>
          </p:cNvGrpSpPr>
          <p:nvPr/>
        </p:nvGrpSpPr>
        <p:grpSpPr bwMode="auto">
          <a:xfrm>
            <a:off x="6227763" y="1663700"/>
            <a:ext cx="1116012" cy="1909763"/>
            <a:chOff x="3923" y="1048"/>
            <a:chExt cx="703" cy="1203"/>
          </a:xfrm>
        </p:grpSpPr>
        <p:sp>
          <p:nvSpPr>
            <p:cNvPr id="17463" name="Oval 57"/>
            <p:cNvSpPr>
              <a:spLocks noChangeArrowheads="1"/>
            </p:cNvSpPr>
            <p:nvPr/>
          </p:nvSpPr>
          <p:spPr bwMode="auto">
            <a:xfrm>
              <a:off x="3923" y="1048"/>
              <a:ext cx="363" cy="409"/>
            </a:xfrm>
            <a:prstGeom prst="ellips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>
                <a:solidFill>
                  <a:srgbClr val="009900"/>
                </a:solidFill>
              </a:endParaRPr>
            </a:p>
          </p:txBody>
        </p:sp>
        <p:sp>
          <p:nvSpPr>
            <p:cNvPr id="17464" name="Oval 58"/>
            <p:cNvSpPr>
              <a:spLocks noChangeArrowheads="1"/>
            </p:cNvSpPr>
            <p:nvPr/>
          </p:nvSpPr>
          <p:spPr bwMode="auto">
            <a:xfrm>
              <a:off x="4263" y="1842"/>
              <a:ext cx="363" cy="409"/>
            </a:xfrm>
            <a:prstGeom prst="ellips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>
                <a:solidFill>
                  <a:srgbClr val="009900"/>
                </a:solidFill>
              </a:endParaRPr>
            </a:p>
          </p:txBody>
        </p:sp>
      </p:grpSp>
      <p:grpSp>
        <p:nvGrpSpPr>
          <p:cNvPr id="3" name="Group 60"/>
          <p:cNvGrpSpPr>
            <a:grpSpLocks/>
          </p:cNvGrpSpPr>
          <p:nvPr/>
        </p:nvGrpSpPr>
        <p:grpSpPr bwMode="auto">
          <a:xfrm>
            <a:off x="3311525" y="368300"/>
            <a:ext cx="3851275" cy="2365375"/>
            <a:chOff x="657" y="164"/>
            <a:chExt cx="2426" cy="1490"/>
          </a:xfrm>
        </p:grpSpPr>
        <p:sp>
          <p:nvSpPr>
            <p:cNvPr id="17461" name="AutoShape 61"/>
            <p:cNvSpPr>
              <a:spLocks noChangeArrowheads="1"/>
            </p:cNvSpPr>
            <p:nvPr/>
          </p:nvSpPr>
          <p:spPr bwMode="auto">
            <a:xfrm>
              <a:off x="657" y="164"/>
              <a:ext cx="2426" cy="1474"/>
            </a:xfrm>
            <a:prstGeom prst="wedgeEllipseCallout">
              <a:avLst>
                <a:gd name="adj1" fmla="val 41181"/>
                <a:gd name="adj2" fmla="val 157125"/>
              </a:avLst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17462" name="Text Box 62"/>
            <p:cNvSpPr txBox="1">
              <a:spLocks noChangeArrowheads="1"/>
            </p:cNvSpPr>
            <p:nvPr/>
          </p:nvSpPr>
          <p:spPr bwMode="auto">
            <a:xfrm>
              <a:off x="929" y="368"/>
              <a:ext cx="2064" cy="1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>
                  <a:solidFill>
                    <a:srgbClr val="FF0000"/>
                  </a:solidFill>
                  <a:latin typeface="Comic Sans MS" panose="030F0702030302020204" pitchFamily="66" charset="0"/>
                </a:rPr>
                <a:t>Ajouter des zéros si les colonnes sont vides.</a:t>
              </a:r>
            </a:p>
          </p:txBody>
        </p:sp>
      </p:grpSp>
      <p:sp>
        <p:nvSpPr>
          <p:cNvPr id="57410" name="Text Box 66"/>
          <p:cNvSpPr txBox="1">
            <a:spLocks noChangeArrowheads="1"/>
          </p:cNvSpPr>
          <p:nvPr/>
        </p:nvSpPr>
        <p:spPr bwMode="auto">
          <a:xfrm>
            <a:off x="6805613" y="5049838"/>
            <a:ext cx="6111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b="1">
                <a:solidFill>
                  <a:schemeClr val="bg1"/>
                </a:solidFill>
                <a:latin typeface="Comic Sans MS" panose="030F0702030302020204" pitchFamily="66" charset="0"/>
              </a:rPr>
              <a:t>0</a:t>
            </a:r>
          </a:p>
        </p:txBody>
      </p:sp>
      <p:grpSp>
        <p:nvGrpSpPr>
          <p:cNvPr id="4" name="Group 68"/>
          <p:cNvGrpSpPr>
            <a:grpSpLocks/>
          </p:cNvGrpSpPr>
          <p:nvPr/>
        </p:nvGrpSpPr>
        <p:grpSpPr bwMode="auto">
          <a:xfrm>
            <a:off x="1692275" y="3429000"/>
            <a:ext cx="4860925" cy="2935288"/>
            <a:chOff x="1519" y="2092"/>
            <a:chExt cx="3062" cy="1849"/>
          </a:xfrm>
        </p:grpSpPr>
        <p:sp>
          <p:nvSpPr>
            <p:cNvPr id="17459" name="AutoShape 69"/>
            <p:cNvSpPr>
              <a:spLocks noChangeArrowheads="1"/>
            </p:cNvSpPr>
            <p:nvPr/>
          </p:nvSpPr>
          <p:spPr bwMode="auto">
            <a:xfrm>
              <a:off x="1519" y="2092"/>
              <a:ext cx="3062" cy="1849"/>
            </a:xfrm>
            <a:prstGeom prst="wedgeEllipseCallout">
              <a:avLst>
                <a:gd name="adj1" fmla="val 41444"/>
                <a:gd name="adj2" fmla="val -90236"/>
              </a:avLst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17460" name="Text Box 70"/>
            <p:cNvSpPr txBox="1">
              <a:spLocks noChangeArrowheads="1"/>
            </p:cNvSpPr>
            <p:nvPr/>
          </p:nvSpPr>
          <p:spPr bwMode="auto">
            <a:xfrm>
              <a:off x="1919" y="2320"/>
              <a:ext cx="2434" cy="1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>
                  <a:solidFill>
                    <a:srgbClr val="FF0000"/>
                  </a:solidFill>
                  <a:latin typeface="Comic Sans MS" panose="030F0702030302020204" pitchFamily="66" charset="0"/>
                </a:rPr>
                <a:t>Identifier l'unité désirée et la colonne correspondante : ici cg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7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96" grpId="0"/>
      <p:bldP spid="574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370" name="Group 2"/>
          <p:cNvGraphicFramePr>
            <a:graphicFrameLocks noGrp="1"/>
          </p:cNvGraphicFramePr>
          <p:nvPr/>
        </p:nvGraphicFramePr>
        <p:xfrm>
          <a:off x="900113" y="2852738"/>
          <a:ext cx="7850187" cy="2809875"/>
        </p:xfrm>
        <a:graphic>
          <a:graphicData uri="http://schemas.openxmlformats.org/drawingml/2006/table">
            <a:tbl>
              <a:tblPr/>
              <a:tblGrid>
                <a:gridCol w="1122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9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23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da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Comic Sans MS" pitchFamily="66" charset="0"/>
                        </a:rPr>
                        <a:t>c 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kilo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hecto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centi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milli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gramme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2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Comic Sans MS" pitchFamily="66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476" name="Text Box 44"/>
          <p:cNvSpPr txBox="1">
            <a:spLocks noChangeArrowheads="1"/>
          </p:cNvSpPr>
          <p:nvPr/>
        </p:nvSpPr>
        <p:spPr bwMode="auto">
          <a:xfrm>
            <a:off x="2051050" y="1700213"/>
            <a:ext cx="50403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Convertir  : 1</a:t>
            </a:r>
            <a:r>
              <a:rPr lang="fr-FR" altLang="fr-FR" sz="2400" b="1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,5 </a:t>
            </a:r>
            <a:r>
              <a:rPr lang="fr-FR" altLang="fr-FR" sz="2400" b="1">
                <a:solidFill>
                  <a:srgbClr val="FF0000"/>
                </a:solidFill>
                <a:latin typeface="Comic Sans MS" panose="030F0702030302020204" pitchFamily="66" charset="0"/>
              </a:rPr>
              <a:t>g</a:t>
            </a: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 =          </a:t>
            </a:r>
            <a:r>
              <a:rPr lang="fr-FR" altLang="fr-FR" sz="2400" b="1">
                <a:solidFill>
                  <a:srgbClr val="009900"/>
                </a:solidFill>
                <a:latin typeface="Comic Sans MS" panose="030F0702030302020204" pitchFamily="66" charset="0"/>
              </a:rPr>
              <a:t>cg</a:t>
            </a:r>
          </a:p>
        </p:txBody>
      </p:sp>
      <p:sp>
        <p:nvSpPr>
          <p:cNvPr id="18477" name="Text Box 45"/>
          <p:cNvSpPr txBox="1">
            <a:spLocks noChangeArrowheads="1"/>
          </p:cNvSpPr>
          <p:nvPr/>
        </p:nvSpPr>
        <p:spPr bwMode="auto">
          <a:xfrm>
            <a:off x="360363" y="1208088"/>
            <a:ext cx="2016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>
                <a:solidFill>
                  <a:schemeClr val="bg1"/>
                </a:solidFill>
                <a:latin typeface="Comic Sans MS" panose="030F0702030302020204" pitchFamily="66" charset="0"/>
              </a:rPr>
              <a:t>Exemple 3 : </a:t>
            </a:r>
          </a:p>
        </p:txBody>
      </p:sp>
      <p:sp>
        <p:nvSpPr>
          <p:cNvPr id="18478" name="Text Box 46"/>
          <p:cNvSpPr txBox="1">
            <a:spLocks noChangeArrowheads="1"/>
          </p:cNvSpPr>
          <p:nvPr/>
        </p:nvSpPr>
        <p:spPr bwMode="auto">
          <a:xfrm>
            <a:off x="684213" y="333375"/>
            <a:ext cx="82073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b="1">
                <a:solidFill>
                  <a:srgbClr val="FF3300"/>
                </a:solidFill>
                <a:latin typeface="Comic Sans MS" panose="030F0702030302020204" pitchFamily="66" charset="0"/>
              </a:rPr>
              <a:t>Déterminer la valeur dans l'unité désirée.</a:t>
            </a:r>
          </a:p>
        </p:txBody>
      </p:sp>
      <p:grpSp>
        <p:nvGrpSpPr>
          <p:cNvPr id="2" name="Group 57"/>
          <p:cNvGrpSpPr>
            <a:grpSpLocks/>
          </p:cNvGrpSpPr>
          <p:nvPr/>
        </p:nvGrpSpPr>
        <p:grpSpPr bwMode="auto">
          <a:xfrm>
            <a:off x="5076825" y="4221163"/>
            <a:ext cx="3852863" cy="1981200"/>
            <a:chOff x="2789" y="2614"/>
            <a:chExt cx="2427" cy="1248"/>
          </a:xfrm>
        </p:grpSpPr>
        <p:sp>
          <p:nvSpPr>
            <p:cNvPr id="18485" name="AutoShape 58"/>
            <p:cNvSpPr>
              <a:spLocks noChangeArrowheads="1"/>
            </p:cNvSpPr>
            <p:nvPr/>
          </p:nvSpPr>
          <p:spPr bwMode="auto">
            <a:xfrm>
              <a:off x="2789" y="2614"/>
              <a:ext cx="2427" cy="1248"/>
            </a:xfrm>
            <a:prstGeom prst="wedgeEllipseCallout">
              <a:avLst>
                <a:gd name="adj1" fmla="val -21815"/>
                <a:gd name="adj2" fmla="val -154806"/>
              </a:avLst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18486" name="Text Box 59"/>
            <p:cNvSpPr txBox="1">
              <a:spLocks noChangeArrowheads="1"/>
            </p:cNvSpPr>
            <p:nvPr/>
          </p:nvSpPr>
          <p:spPr bwMode="auto">
            <a:xfrm>
              <a:off x="3077" y="2787"/>
              <a:ext cx="1749" cy="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 sz="3600">
                  <a:solidFill>
                    <a:srgbClr val="FF0000"/>
                  </a:solidFill>
                  <a:latin typeface="Comic Sans MS" panose="030F0702030302020204" pitchFamily="66" charset="0"/>
                </a:rPr>
                <a:t>Ecrire le résultat</a:t>
              </a:r>
            </a:p>
          </p:txBody>
        </p:sp>
      </p:grpSp>
      <p:sp>
        <p:nvSpPr>
          <p:cNvPr id="58428" name="Text Box 60"/>
          <p:cNvSpPr txBox="1">
            <a:spLocks noChangeArrowheads="1"/>
          </p:cNvSpPr>
          <p:nvPr/>
        </p:nvSpPr>
        <p:spPr bwMode="auto">
          <a:xfrm>
            <a:off x="5508625" y="1711325"/>
            <a:ext cx="1116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1250</a:t>
            </a:r>
          </a:p>
        </p:txBody>
      </p:sp>
      <p:grpSp>
        <p:nvGrpSpPr>
          <p:cNvPr id="3" name="Group 61"/>
          <p:cNvGrpSpPr>
            <a:grpSpLocks/>
          </p:cNvGrpSpPr>
          <p:nvPr/>
        </p:nvGrpSpPr>
        <p:grpSpPr bwMode="auto">
          <a:xfrm>
            <a:off x="2735263" y="873125"/>
            <a:ext cx="3852862" cy="2449513"/>
            <a:chOff x="317" y="459"/>
            <a:chExt cx="2427" cy="1543"/>
          </a:xfrm>
        </p:grpSpPr>
        <p:sp>
          <p:nvSpPr>
            <p:cNvPr id="18483" name="AutoShape 62"/>
            <p:cNvSpPr>
              <a:spLocks noChangeArrowheads="1"/>
            </p:cNvSpPr>
            <p:nvPr/>
          </p:nvSpPr>
          <p:spPr bwMode="auto">
            <a:xfrm>
              <a:off x="317" y="459"/>
              <a:ext cx="2427" cy="1543"/>
            </a:xfrm>
            <a:prstGeom prst="wedgeEllipseCallout">
              <a:avLst>
                <a:gd name="adj1" fmla="val 84199"/>
                <a:gd name="adj2" fmla="val 124468"/>
              </a:avLst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18484" name="Text Box 63"/>
            <p:cNvSpPr txBox="1">
              <a:spLocks noChangeArrowheads="1"/>
            </p:cNvSpPr>
            <p:nvPr/>
          </p:nvSpPr>
          <p:spPr bwMode="auto">
            <a:xfrm>
              <a:off x="635" y="618"/>
              <a:ext cx="1749" cy="1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 sz="2400">
                  <a:solidFill>
                    <a:srgbClr val="FF0000"/>
                  </a:solidFill>
                  <a:latin typeface="Comic Sans MS" panose="030F0702030302020204" pitchFamily="66" charset="0"/>
                </a:rPr>
                <a:t>Ajouter une </a:t>
              </a:r>
              <a:r>
                <a:rPr lang="fr-FR" altLang="fr-FR" sz="2800">
                  <a:solidFill>
                    <a:srgbClr val="FF0000"/>
                  </a:solidFill>
                  <a:latin typeface="Comic Sans MS" panose="030F0702030302020204" pitchFamily="66" charset="0"/>
                </a:rPr>
                <a:t>virgule</a:t>
              </a:r>
              <a:r>
                <a:rPr lang="fr-FR" altLang="fr-FR" sz="2400">
                  <a:solidFill>
                    <a:srgbClr val="FF0000"/>
                  </a:solidFill>
                  <a:latin typeface="Comic Sans MS" panose="030F0702030302020204" pitchFamily="66" charset="0"/>
                </a:rPr>
                <a:t> s'il y a un chiffre dans la colonne à droite</a:t>
              </a:r>
            </a:p>
          </p:txBody>
        </p:sp>
      </p:grpSp>
      <p:sp>
        <p:nvSpPr>
          <p:cNvPr id="18482" name="AutoShape 6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8775" y="6200775"/>
            <a:ext cx="433388" cy="468313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/>
          <p:cNvSpPr txBox="1">
            <a:spLocks noChangeArrowheads="1"/>
          </p:cNvSpPr>
          <p:nvPr/>
        </p:nvSpPr>
        <p:spPr bwMode="auto">
          <a:xfrm>
            <a:off x="684213" y="333375"/>
            <a:ext cx="82073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b="1">
                <a:solidFill>
                  <a:srgbClr val="FF3300"/>
                </a:solidFill>
                <a:latin typeface="Comic Sans MS" panose="030F0702030302020204" pitchFamily="66" charset="0"/>
              </a:rPr>
              <a:t>Construire le tableau de conversions adapté</a:t>
            </a:r>
          </a:p>
        </p:txBody>
      </p:sp>
      <p:graphicFrame>
        <p:nvGraphicFramePr>
          <p:cNvPr id="59395" name="Group 3"/>
          <p:cNvGraphicFramePr>
            <a:graphicFrameLocks noGrp="1"/>
          </p:cNvGraphicFramePr>
          <p:nvPr/>
        </p:nvGraphicFramePr>
        <p:xfrm>
          <a:off x="900113" y="1989138"/>
          <a:ext cx="7850187" cy="2795587"/>
        </p:xfrm>
        <a:graphic>
          <a:graphicData uri="http://schemas.openxmlformats.org/drawingml/2006/table">
            <a:tbl>
              <a:tblPr/>
              <a:tblGrid>
                <a:gridCol w="1122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9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23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</a:t>
                      </a: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</a:t>
                      </a: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da</a:t>
                      </a: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</a:t>
                      </a: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</a:t>
                      </a: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</a:t>
                      </a: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19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kilo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0" i="0" u="none" strike="noStrike" cap="none" normalizeH="0" baseline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hecto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0" i="0" u="none" strike="noStrike" cap="none" normalizeH="0" baseline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0" i="0" u="none" strike="noStrike" cap="none" normalizeH="0" baseline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0" i="0" u="none" strike="noStrike" cap="none" normalizeH="0" baseline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0" i="0" u="none" strike="noStrike" cap="none" normalizeH="0" baseline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centi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0" i="0" u="none" strike="noStrike" cap="none" normalizeH="0" baseline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milli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9437" name="Text Box 45"/>
          <p:cNvSpPr txBox="1">
            <a:spLocks noChangeArrowheads="1"/>
          </p:cNvSpPr>
          <p:nvPr/>
        </p:nvSpPr>
        <p:spPr bwMode="auto">
          <a:xfrm>
            <a:off x="4645025" y="1989138"/>
            <a:ext cx="5397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>
                <a:solidFill>
                  <a:srgbClr val="FFCC00"/>
                </a:solidFill>
                <a:latin typeface="Comic Sans MS" panose="030F0702030302020204" pitchFamily="66" charset="0"/>
              </a:rPr>
              <a:t>L</a:t>
            </a:r>
          </a:p>
        </p:txBody>
      </p:sp>
      <p:grpSp>
        <p:nvGrpSpPr>
          <p:cNvPr id="2" name="Group 46"/>
          <p:cNvGrpSpPr>
            <a:grpSpLocks/>
          </p:cNvGrpSpPr>
          <p:nvPr/>
        </p:nvGrpSpPr>
        <p:grpSpPr bwMode="auto">
          <a:xfrm>
            <a:off x="5976938" y="1952625"/>
            <a:ext cx="2808287" cy="615950"/>
            <a:chOff x="3765" y="1230"/>
            <a:chExt cx="1769" cy="388"/>
          </a:xfrm>
        </p:grpSpPr>
        <p:sp>
          <p:nvSpPr>
            <p:cNvPr id="19515" name="Text Box 47"/>
            <p:cNvSpPr txBox="1">
              <a:spLocks noChangeArrowheads="1"/>
            </p:cNvSpPr>
            <p:nvPr/>
          </p:nvSpPr>
          <p:spPr bwMode="auto">
            <a:xfrm>
              <a:off x="5194" y="1230"/>
              <a:ext cx="340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>
                  <a:solidFill>
                    <a:srgbClr val="FFCC00"/>
                  </a:solidFill>
                  <a:latin typeface="Comic Sans MS" panose="030F0702030302020204" pitchFamily="66" charset="0"/>
                </a:rPr>
                <a:t>L</a:t>
              </a:r>
            </a:p>
          </p:txBody>
        </p:sp>
        <p:sp>
          <p:nvSpPr>
            <p:cNvPr id="19516" name="Text Box 48"/>
            <p:cNvSpPr txBox="1">
              <a:spLocks noChangeArrowheads="1"/>
            </p:cNvSpPr>
            <p:nvPr/>
          </p:nvSpPr>
          <p:spPr bwMode="auto">
            <a:xfrm>
              <a:off x="4468" y="1251"/>
              <a:ext cx="340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>
                  <a:solidFill>
                    <a:srgbClr val="FFCC00"/>
                  </a:solidFill>
                  <a:latin typeface="Comic Sans MS" panose="030F0702030302020204" pitchFamily="66" charset="0"/>
                </a:rPr>
                <a:t>L</a:t>
              </a:r>
            </a:p>
          </p:txBody>
        </p:sp>
        <p:sp>
          <p:nvSpPr>
            <p:cNvPr id="19517" name="Text Box 49"/>
            <p:cNvSpPr txBox="1">
              <a:spLocks noChangeArrowheads="1"/>
            </p:cNvSpPr>
            <p:nvPr/>
          </p:nvSpPr>
          <p:spPr bwMode="auto">
            <a:xfrm>
              <a:off x="3765" y="1253"/>
              <a:ext cx="340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>
                  <a:solidFill>
                    <a:srgbClr val="FFCC00"/>
                  </a:solidFill>
                  <a:latin typeface="Comic Sans MS" panose="030F0702030302020204" pitchFamily="66" charset="0"/>
                </a:rPr>
                <a:t>L</a:t>
              </a:r>
            </a:p>
          </p:txBody>
        </p:sp>
      </p:grpSp>
      <p:grpSp>
        <p:nvGrpSpPr>
          <p:cNvPr id="3" name="Group 50"/>
          <p:cNvGrpSpPr>
            <a:grpSpLocks/>
          </p:cNvGrpSpPr>
          <p:nvPr/>
        </p:nvGrpSpPr>
        <p:grpSpPr bwMode="auto">
          <a:xfrm>
            <a:off x="1476375" y="1985963"/>
            <a:ext cx="2879725" cy="582612"/>
            <a:chOff x="930" y="1251"/>
            <a:chExt cx="1814" cy="367"/>
          </a:xfrm>
        </p:grpSpPr>
        <p:sp>
          <p:nvSpPr>
            <p:cNvPr id="19512" name="Text Box 51"/>
            <p:cNvSpPr txBox="1">
              <a:spLocks noChangeArrowheads="1"/>
            </p:cNvSpPr>
            <p:nvPr/>
          </p:nvSpPr>
          <p:spPr bwMode="auto">
            <a:xfrm>
              <a:off x="930" y="1251"/>
              <a:ext cx="340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>
                  <a:solidFill>
                    <a:srgbClr val="FFCC00"/>
                  </a:solidFill>
                  <a:latin typeface="Comic Sans MS" panose="030F0702030302020204" pitchFamily="66" charset="0"/>
                </a:rPr>
                <a:t>L</a:t>
              </a:r>
            </a:p>
          </p:txBody>
        </p:sp>
        <p:sp>
          <p:nvSpPr>
            <p:cNvPr id="19513" name="Text Box 52"/>
            <p:cNvSpPr txBox="1">
              <a:spLocks noChangeArrowheads="1"/>
            </p:cNvSpPr>
            <p:nvPr/>
          </p:nvSpPr>
          <p:spPr bwMode="auto">
            <a:xfrm>
              <a:off x="1655" y="1253"/>
              <a:ext cx="340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>
                  <a:solidFill>
                    <a:srgbClr val="FFCC00"/>
                  </a:solidFill>
                  <a:latin typeface="Comic Sans MS" panose="030F0702030302020204" pitchFamily="66" charset="0"/>
                </a:rPr>
                <a:t>L</a:t>
              </a:r>
            </a:p>
          </p:txBody>
        </p:sp>
        <p:sp>
          <p:nvSpPr>
            <p:cNvPr id="19514" name="Text Box 53"/>
            <p:cNvSpPr txBox="1">
              <a:spLocks noChangeArrowheads="1"/>
            </p:cNvSpPr>
            <p:nvPr/>
          </p:nvSpPr>
          <p:spPr bwMode="auto">
            <a:xfrm>
              <a:off x="2404" y="1251"/>
              <a:ext cx="340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>
                  <a:solidFill>
                    <a:srgbClr val="FFCC00"/>
                  </a:solidFill>
                  <a:latin typeface="Comic Sans MS" panose="030F0702030302020204" pitchFamily="66" charset="0"/>
                </a:rPr>
                <a:t>L</a:t>
              </a:r>
            </a:p>
          </p:txBody>
        </p:sp>
      </p:grpSp>
      <p:sp>
        <p:nvSpPr>
          <p:cNvPr id="59446" name="Text Box 54"/>
          <p:cNvSpPr txBox="1">
            <a:spLocks noChangeArrowheads="1"/>
          </p:cNvSpPr>
          <p:nvPr/>
        </p:nvSpPr>
        <p:spPr bwMode="auto">
          <a:xfrm>
            <a:off x="4464050" y="2852738"/>
            <a:ext cx="706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>
                <a:solidFill>
                  <a:srgbClr val="FFCC00"/>
                </a:solidFill>
                <a:latin typeface="Comic Sans MS" panose="030F0702030302020204" pitchFamily="66" charset="0"/>
              </a:rPr>
              <a:t>litre</a:t>
            </a:r>
          </a:p>
        </p:txBody>
      </p:sp>
      <p:grpSp>
        <p:nvGrpSpPr>
          <p:cNvPr id="4" name="Group 55"/>
          <p:cNvGrpSpPr>
            <a:grpSpLocks/>
          </p:cNvGrpSpPr>
          <p:nvPr/>
        </p:nvGrpSpPr>
        <p:grpSpPr bwMode="auto">
          <a:xfrm>
            <a:off x="935038" y="2997200"/>
            <a:ext cx="7404100" cy="433388"/>
            <a:chOff x="589" y="1888"/>
            <a:chExt cx="4664" cy="273"/>
          </a:xfrm>
        </p:grpSpPr>
        <p:sp>
          <p:nvSpPr>
            <p:cNvPr id="19506" name="Text Box 56"/>
            <p:cNvSpPr txBox="1">
              <a:spLocks noChangeArrowheads="1"/>
            </p:cNvSpPr>
            <p:nvPr/>
          </p:nvSpPr>
          <p:spPr bwMode="auto">
            <a:xfrm>
              <a:off x="1270" y="1888"/>
              <a:ext cx="44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2000">
                  <a:solidFill>
                    <a:srgbClr val="FFCC00"/>
                  </a:solidFill>
                  <a:latin typeface="Comic Sans MS" panose="030F0702030302020204" pitchFamily="66" charset="0"/>
                </a:rPr>
                <a:t>litre</a:t>
              </a:r>
            </a:p>
          </p:txBody>
        </p:sp>
        <p:sp>
          <p:nvSpPr>
            <p:cNvPr id="19507" name="Text Box 57"/>
            <p:cNvSpPr txBox="1">
              <a:spLocks noChangeArrowheads="1"/>
            </p:cNvSpPr>
            <p:nvPr/>
          </p:nvSpPr>
          <p:spPr bwMode="auto">
            <a:xfrm>
              <a:off x="1995" y="1888"/>
              <a:ext cx="44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2000">
                  <a:solidFill>
                    <a:srgbClr val="FFCC00"/>
                  </a:solidFill>
                  <a:latin typeface="Comic Sans MS" panose="030F0702030302020204" pitchFamily="66" charset="0"/>
                </a:rPr>
                <a:t>litre</a:t>
              </a:r>
            </a:p>
          </p:txBody>
        </p:sp>
        <p:sp>
          <p:nvSpPr>
            <p:cNvPr id="19508" name="Text Box 58"/>
            <p:cNvSpPr txBox="1">
              <a:spLocks noChangeArrowheads="1"/>
            </p:cNvSpPr>
            <p:nvPr/>
          </p:nvSpPr>
          <p:spPr bwMode="auto">
            <a:xfrm>
              <a:off x="3379" y="1911"/>
              <a:ext cx="44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2000">
                  <a:solidFill>
                    <a:srgbClr val="FFCC00"/>
                  </a:solidFill>
                  <a:latin typeface="Comic Sans MS" panose="030F0702030302020204" pitchFamily="66" charset="0"/>
                </a:rPr>
                <a:t>litre</a:t>
              </a:r>
            </a:p>
          </p:txBody>
        </p:sp>
        <p:sp>
          <p:nvSpPr>
            <p:cNvPr id="19509" name="Text Box 59"/>
            <p:cNvSpPr txBox="1">
              <a:spLocks noChangeArrowheads="1"/>
            </p:cNvSpPr>
            <p:nvPr/>
          </p:nvSpPr>
          <p:spPr bwMode="auto">
            <a:xfrm>
              <a:off x="4082" y="1911"/>
              <a:ext cx="44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2000">
                  <a:solidFill>
                    <a:srgbClr val="FFCC00"/>
                  </a:solidFill>
                  <a:latin typeface="Comic Sans MS" panose="030F0702030302020204" pitchFamily="66" charset="0"/>
                </a:rPr>
                <a:t>litre</a:t>
              </a:r>
            </a:p>
          </p:txBody>
        </p:sp>
        <p:sp>
          <p:nvSpPr>
            <p:cNvPr id="19510" name="Text Box 60"/>
            <p:cNvSpPr txBox="1">
              <a:spLocks noChangeArrowheads="1"/>
            </p:cNvSpPr>
            <p:nvPr/>
          </p:nvSpPr>
          <p:spPr bwMode="auto">
            <a:xfrm>
              <a:off x="4808" y="1888"/>
              <a:ext cx="44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2000">
                  <a:solidFill>
                    <a:srgbClr val="FFCC00"/>
                  </a:solidFill>
                  <a:latin typeface="Comic Sans MS" panose="030F0702030302020204" pitchFamily="66" charset="0"/>
                </a:rPr>
                <a:t>litre</a:t>
              </a:r>
            </a:p>
          </p:txBody>
        </p:sp>
        <p:sp>
          <p:nvSpPr>
            <p:cNvPr id="19511" name="Text Box 61"/>
            <p:cNvSpPr txBox="1">
              <a:spLocks noChangeArrowheads="1"/>
            </p:cNvSpPr>
            <p:nvPr/>
          </p:nvSpPr>
          <p:spPr bwMode="auto">
            <a:xfrm>
              <a:off x="589" y="1888"/>
              <a:ext cx="44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2000">
                  <a:solidFill>
                    <a:srgbClr val="FFCC00"/>
                  </a:solidFill>
                  <a:latin typeface="Comic Sans MS" panose="030F0702030302020204" pitchFamily="66" charset="0"/>
                </a:rPr>
                <a:t>litre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9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9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/>
      <p:bldP spid="59437" grpId="0"/>
      <p:bldP spid="5944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559" name="Group 95"/>
          <p:cNvGraphicFramePr>
            <a:graphicFrameLocks noGrp="1"/>
          </p:cNvGraphicFramePr>
          <p:nvPr/>
        </p:nvGraphicFramePr>
        <p:xfrm>
          <a:off x="900113" y="2852738"/>
          <a:ext cx="7850187" cy="2795587"/>
        </p:xfrm>
        <a:graphic>
          <a:graphicData uri="http://schemas.openxmlformats.org/drawingml/2006/table">
            <a:tbl>
              <a:tblPr/>
              <a:tblGrid>
                <a:gridCol w="1122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9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23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da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m 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19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kilo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hecto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centi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milli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2508" name="Text Box 44"/>
          <p:cNvSpPr txBox="1">
            <a:spLocks noChangeArrowheads="1"/>
          </p:cNvSpPr>
          <p:nvPr/>
        </p:nvSpPr>
        <p:spPr bwMode="auto">
          <a:xfrm>
            <a:off x="2051050" y="1700213"/>
            <a:ext cx="50403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Convertir  : 1,25 L = ……… mL</a:t>
            </a:r>
          </a:p>
        </p:txBody>
      </p:sp>
      <p:sp>
        <p:nvSpPr>
          <p:cNvPr id="20525" name="Text Box 45"/>
          <p:cNvSpPr txBox="1">
            <a:spLocks noChangeArrowheads="1"/>
          </p:cNvSpPr>
          <p:nvPr/>
        </p:nvSpPr>
        <p:spPr bwMode="auto">
          <a:xfrm>
            <a:off x="360363" y="1208088"/>
            <a:ext cx="2016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>
                <a:solidFill>
                  <a:schemeClr val="bg1"/>
                </a:solidFill>
                <a:latin typeface="Comic Sans MS" panose="030F0702030302020204" pitchFamily="66" charset="0"/>
              </a:rPr>
              <a:t>Exemple 1 : </a:t>
            </a:r>
          </a:p>
        </p:txBody>
      </p:sp>
      <p:sp>
        <p:nvSpPr>
          <p:cNvPr id="62510" name="AutoShape 46"/>
          <p:cNvSpPr>
            <a:spLocks noChangeArrowheads="1"/>
          </p:cNvSpPr>
          <p:nvPr/>
        </p:nvSpPr>
        <p:spPr bwMode="auto">
          <a:xfrm>
            <a:off x="227013" y="3684588"/>
            <a:ext cx="5951537" cy="2628900"/>
          </a:xfrm>
          <a:prstGeom prst="wedgeEllipseCallout">
            <a:avLst>
              <a:gd name="adj1" fmla="val 28903"/>
              <a:gd name="adj2" fmla="val -11039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Identifier l'unité de départ et la colonne du tableau correspondante :</a:t>
            </a:r>
            <a:r>
              <a:rPr lang="fr-FR" altLang="fr-FR" sz="1800"/>
              <a:t> </a:t>
            </a: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ici L</a:t>
            </a:r>
          </a:p>
        </p:txBody>
      </p:sp>
      <p:grpSp>
        <p:nvGrpSpPr>
          <p:cNvPr id="2" name="Group 47"/>
          <p:cNvGrpSpPr>
            <a:grpSpLocks/>
          </p:cNvGrpSpPr>
          <p:nvPr/>
        </p:nvGrpSpPr>
        <p:grpSpPr bwMode="auto">
          <a:xfrm>
            <a:off x="4643438" y="1628775"/>
            <a:ext cx="431800" cy="1944688"/>
            <a:chOff x="2925" y="1026"/>
            <a:chExt cx="272" cy="1225"/>
          </a:xfrm>
        </p:grpSpPr>
        <p:sp>
          <p:nvSpPr>
            <p:cNvPr id="20531" name="Oval 48"/>
            <p:cNvSpPr>
              <a:spLocks noChangeArrowheads="1"/>
            </p:cNvSpPr>
            <p:nvPr/>
          </p:nvSpPr>
          <p:spPr bwMode="auto">
            <a:xfrm>
              <a:off x="3016" y="1026"/>
              <a:ext cx="181" cy="499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20532" name="Oval 49"/>
            <p:cNvSpPr>
              <a:spLocks noChangeArrowheads="1"/>
            </p:cNvSpPr>
            <p:nvPr/>
          </p:nvSpPr>
          <p:spPr bwMode="auto">
            <a:xfrm>
              <a:off x="2925" y="1797"/>
              <a:ext cx="204" cy="454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</p:grpSp>
      <p:sp>
        <p:nvSpPr>
          <p:cNvPr id="62514" name="AutoShape 50"/>
          <p:cNvSpPr>
            <a:spLocks noChangeArrowheads="1"/>
          </p:cNvSpPr>
          <p:nvPr/>
        </p:nvSpPr>
        <p:spPr bwMode="auto">
          <a:xfrm>
            <a:off x="4032250" y="3716338"/>
            <a:ext cx="4608513" cy="2447925"/>
          </a:xfrm>
          <a:prstGeom prst="wedgeEllipseCallout">
            <a:avLst>
              <a:gd name="adj1" fmla="val -47796"/>
              <a:gd name="adj2" fmla="val -11699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Repérer le chiffre des unités du nombre à convertir</a:t>
            </a:r>
            <a:r>
              <a:rPr lang="fr-FR" altLang="fr-FR" sz="1800" b="1">
                <a:solidFill>
                  <a:srgbClr val="FF3300"/>
                </a:solidFill>
              </a:rPr>
              <a:t> </a:t>
            </a: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: ici 1</a:t>
            </a:r>
          </a:p>
        </p:txBody>
      </p:sp>
      <p:sp>
        <p:nvSpPr>
          <p:cNvPr id="62515" name="Oval 51"/>
          <p:cNvSpPr>
            <a:spLocks noChangeArrowheads="1"/>
          </p:cNvSpPr>
          <p:nvPr/>
        </p:nvSpPr>
        <p:spPr bwMode="auto">
          <a:xfrm>
            <a:off x="3959225" y="1592263"/>
            <a:ext cx="288925" cy="72072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>
              <a:solidFill>
                <a:srgbClr val="FF3300"/>
              </a:solidFill>
            </a:endParaRPr>
          </a:p>
        </p:txBody>
      </p:sp>
      <p:sp>
        <p:nvSpPr>
          <p:cNvPr id="62516" name="Text Box 52"/>
          <p:cNvSpPr txBox="1">
            <a:spLocks noChangeArrowheads="1"/>
          </p:cNvSpPr>
          <p:nvPr/>
        </p:nvSpPr>
        <p:spPr bwMode="auto">
          <a:xfrm>
            <a:off x="684213" y="333375"/>
            <a:ext cx="82073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b="1">
                <a:solidFill>
                  <a:srgbClr val="FF3300"/>
                </a:solidFill>
                <a:latin typeface="Comic Sans MS" panose="030F0702030302020204" pitchFamily="66" charset="0"/>
              </a:rPr>
              <a:t>Placer la valeur à convertir dans le tableau</a:t>
            </a:r>
            <a:r>
              <a:rPr lang="fr-FR" altLang="fr-FR">
                <a:solidFill>
                  <a:srgbClr val="FF3300"/>
                </a:solidFill>
                <a:latin typeface="Comic Sans MS" panose="030F0702030302020204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2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2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2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508" grpId="0"/>
      <p:bldP spid="62510" grpId="0" animBg="1"/>
      <p:bldP spid="62510" grpId="1" animBg="1"/>
      <p:bldP spid="62514" grpId="0" animBg="1"/>
      <p:bldP spid="62514" grpId="1" animBg="1"/>
      <p:bldP spid="62515" grpId="0" animBg="1"/>
      <p:bldP spid="625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540" name="Group 52"/>
          <p:cNvGraphicFramePr>
            <a:graphicFrameLocks noGrp="1"/>
          </p:cNvGraphicFramePr>
          <p:nvPr/>
        </p:nvGraphicFramePr>
        <p:xfrm>
          <a:off x="900113" y="2852738"/>
          <a:ext cx="7850187" cy="2795587"/>
        </p:xfrm>
        <a:graphic>
          <a:graphicData uri="http://schemas.openxmlformats.org/drawingml/2006/table">
            <a:tbl>
              <a:tblPr/>
              <a:tblGrid>
                <a:gridCol w="1122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9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23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da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m 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19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kilo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hecto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centi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milli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1548" name="Text Box 44"/>
          <p:cNvSpPr txBox="1">
            <a:spLocks noChangeArrowheads="1"/>
          </p:cNvSpPr>
          <p:nvPr/>
        </p:nvSpPr>
        <p:spPr bwMode="auto">
          <a:xfrm>
            <a:off x="2051050" y="1700213"/>
            <a:ext cx="50403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Convertir  : </a:t>
            </a:r>
            <a:r>
              <a:rPr lang="fr-FR" altLang="fr-FR" sz="2400" b="1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,25 </a:t>
            </a:r>
            <a:r>
              <a:rPr lang="fr-FR" altLang="fr-FR" sz="2400" b="1">
                <a:solidFill>
                  <a:srgbClr val="FF0000"/>
                </a:solidFill>
                <a:latin typeface="Comic Sans MS" panose="030F0702030302020204" pitchFamily="66" charset="0"/>
              </a:rPr>
              <a:t>L</a:t>
            </a: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 = ……… mL</a:t>
            </a:r>
          </a:p>
        </p:txBody>
      </p:sp>
      <p:sp>
        <p:nvSpPr>
          <p:cNvPr id="21549" name="Text Box 45"/>
          <p:cNvSpPr txBox="1">
            <a:spLocks noChangeArrowheads="1"/>
          </p:cNvSpPr>
          <p:nvPr/>
        </p:nvSpPr>
        <p:spPr bwMode="auto">
          <a:xfrm>
            <a:off x="360363" y="1208088"/>
            <a:ext cx="2016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>
                <a:solidFill>
                  <a:schemeClr val="bg1"/>
                </a:solidFill>
                <a:latin typeface="Comic Sans MS" panose="030F0702030302020204" pitchFamily="66" charset="0"/>
              </a:rPr>
              <a:t>Exemple 1 : </a:t>
            </a:r>
          </a:p>
        </p:txBody>
      </p:sp>
      <p:sp>
        <p:nvSpPr>
          <p:cNvPr id="21550" name="Text Box 46"/>
          <p:cNvSpPr txBox="1">
            <a:spLocks noChangeArrowheads="1"/>
          </p:cNvSpPr>
          <p:nvPr/>
        </p:nvSpPr>
        <p:spPr bwMode="auto">
          <a:xfrm>
            <a:off x="684213" y="333375"/>
            <a:ext cx="82073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b="1">
                <a:solidFill>
                  <a:srgbClr val="FF3300"/>
                </a:solidFill>
                <a:latin typeface="Comic Sans MS" panose="030F0702030302020204" pitchFamily="66" charset="0"/>
              </a:rPr>
              <a:t>Placer la mesure à convertir dans le tableau</a:t>
            </a:r>
            <a:r>
              <a:rPr lang="fr-FR" altLang="fr-FR">
                <a:solidFill>
                  <a:srgbClr val="FF3300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63535" name="AutoShape 47"/>
          <p:cNvSpPr>
            <a:spLocks noChangeArrowheads="1"/>
          </p:cNvSpPr>
          <p:nvPr/>
        </p:nvSpPr>
        <p:spPr bwMode="auto">
          <a:xfrm>
            <a:off x="2916238" y="260350"/>
            <a:ext cx="5905500" cy="1763713"/>
          </a:xfrm>
          <a:prstGeom prst="wedgeEllipseCallout">
            <a:avLst>
              <a:gd name="adj1" fmla="val -17259"/>
              <a:gd name="adj2" fmla="val 22443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Placer </a:t>
            </a:r>
            <a:r>
              <a:rPr lang="fr-FR" altLang="fr-FR" sz="4400" b="1">
                <a:solidFill>
                  <a:srgbClr val="FF3300"/>
                </a:solidFill>
                <a:latin typeface="Comic Sans MS" panose="030F0702030302020204" pitchFamily="66" charset="0"/>
              </a:rPr>
              <a:t>ce</a:t>
            </a: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 chiffre dans la bonne colonne !</a:t>
            </a:r>
          </a:p>
        </p:txBody>
      </p:sp>
      <p:sp>
        <p:nvSpPr>
          <p:cNvPr id="63536" name="Text Box 48"/>
          <p:cNvSpPr txBox="1">
            <a:spLocks noChangeArrowheads="1"/>
          </p:cNvSpPr>
          <p:nvPr/>
        </p:nvSpPr>
        <p:spPr bwMode="auto">
          <a:xfrm>
            <a:off x="4500563" y="5013325"/>
            <a:ext cx="7921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63537" name="AutoShape 49"/>
          <p:cNvSpPr>
            <a:spLocks noChangeArrowheads="1"/>
          </p:cNvSpPr>
          <p:nvPr/>
        </p:nvSpPr>
        <p:spPr bwMode="auto">
          <a:xfrm>
            <a:off x="358775" y="404813"/>
            <a:ext cx="5905500" cy="2197100"/>
          </a:xfrm>
          <a:prstGeom prst="wedgeEllipseCallout">
            <a:avLst>
              <a:gd name="adj1" fmla="val 43120"/>
              <a:gd name="adj2" fmla="val 15765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Inscrire les autres chiffres : un chiffre par colonne.</a:t>
            </a:r>
          </a:p>
        </p:txBody>
      </p:sp>
      <p:sp>
        <p:nvSpPr>
          <p:cNvPr id="63538" name="Text Box 50"/>
          <p:cNvSpPr txBox="1">
            <a:spLocks noChangeArrowheads="1"/>
          </p:cNvSpPr>
          <p:nvPr/>
        </p:nvSpPr>
        <p:spPr bwMode="auto">
          <a:xfrm>
            <a:off x="5724525" y="5013325"/>
            <a:ext cx="7921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>
                <a:solidFill>
                  <a:schemeClr val="bg1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63539" name="Text Box 51"/>
          <p:cNvSpPr txBox="1">
            <a:spLocks noChangeArrowheads="1"/>
          </p:cNvSpPr>
          <p:nvPr/>
        </p:nvSpPr>
        <p:spPr bwMode="auto">
          <a:xfrm>
            <a:off x="6804025" y="5013325"/>
            <a:ext cx="7921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>
                <a:solidFill>
                  <a:schemeClr val="bg1"/>
                </a:solidFill>
                <a:latin typeface="Comic Sans MS" panose="030F0702030302020204" pitchFamily="66" charset="0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3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3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3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3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35" grpId="0" animBg="1"/>
      <p:bldP spid="63535" grpId="1" animBg="1"/>
      <p:bldP spid="63536" grpId="0"/>
      <p:bldP spid="63537" grpId="0" animBg="1"/>
      <p:bldP spid="63537" grpId="1" animBg="1"/>
      <p:bldP spid="63538" grpId="0"/>
      <p:bldP spid="6353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569" name="Group 57"/>
          <p:cNvGraphicFramePr>
            <a:graphicFrameLocks noGrp="1"/>
          </p:cNvGraphicFramePr>
          <p:nvPr/>
        </p:nvGraphicFramePr>
        <p:xfrm>
          <a:off x="900113" y="2852738"/>
          <a:ext cx="7850187" cy="2795587"/>
        </p:xfrm>
        <a:graphic>
          <a:graphicData uri="http://schemas.openxmlformats.org/drawingml/2006/table">
            <a:tbl>
              <a:tblPr/>
              <a:tblGrid>
                <a:gridCol w="1122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9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23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da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m 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19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kilo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hecto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centi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milli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572" name="Text Box 44"/>
          <p:cNvSpPr txBox="1">
            <a:spLocks noChangeArrowheads="1"/>
          </p:cNvSpPr>
          <p:nvPr/>
        </p:nvSpPr>
        <p:spPr bwMode="auto">
          <a:xfrm>
            <a:off x="2051050" y="1700213"/>
            <a:ext cx="50403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Convertir  : </a:t>
            </a:r>
            <a:r>
              <a:rPr lang="fr-FR" altLang="fr-FR" sz="2400" b="1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,25 </a:t>
            </a:r>
            <a:r>
              <a:rPr lang="fr-FR" altLang="fr-FR" sz="2400" b="1">
                <a:solidFill>
                  <a:srgbClr val="FF0000"/>
                </a:solidFill>
                <a:latin typeface="Comic Sans MS" panose="030F0702030302020204" pitchFamily="66" charset="0"/>
              </a:rPr>
              <a:t>L</a:t>
            </a: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 = ……… mL</a:t>
            </a:r>
          </a:p>
        </p:txBody>
      </p:sp>
      <p:sp>
        <p:nvSpPr>
          <p:cNvPr id="22573" name="Text Box 45"/>
          <p:cNvSpPr txBox="1">
            <a:spLocks noChangeArrowheads="1"/>
          </p:cNvSpPr>
          <p:nvPr/>
        </p:nvSpPr>
        <p:spPr bwMode="auto">
          <a:xfrm>
            <a:off x="360363" y="1208088"/>
            <a:ext cx="2016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>
                <a:solidFill>
                  <a:schemeClr val="bg1"/>
                </a:solidFill>
                <a:latin typeface="Comic Sans MS" panose="030F0702030302020204" pitchFamily="66" charset="0"/>
              </a:rPr>
              <a:t>Exemple 1 : </a:t>
            </a:r>
          </a:p>
        </p:txBody>
      </p:sp>
      <p:sp>
        <p:nvSpPr>
          <p:cNvPr id="64558" name="Text Box 46"/>
          <p:cNvSpPr txBox="1">
            <a:spLocks noChangeArrowheads="1"/>
          </p:cNvSpPr>
          <p:nvPr/>
        </p:nvSpPr>
        <p:spPr bwMode="auto">
          <a:xfrm>
            <a:off x="684213" y="333375"/>
            <a:ext cx="82073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b="1">
                <a:solidFill>
                  <a:srgbClr val="FF3300"/>
                </a:solidFill>
                <a:latin typeface="Comic Sans MS" panose="030F0702030302020204" pitchFamily="66" charset="0"/>
              </a:rPr>
              <a:t>Déterminer la valeur dans l'unité désirée.</a:t>
            </a:r>
          </a:p>
        </p:txBody>
      </p:sp>
      <p:grpSp>
        <p:nvGrpSpPr>
          <p:cNvPr id="2" name="Group 100"/>
          <p:cNvGrpSpPr>
            <a:grpSpLocks/>
          </p:cNvGrpSpPr>
          <p:nvPr/>
        </p:nvGrpSpPr>
        <p:grpSpPr bwMode="auto">
          <a:xfrm>
            <a:off x="287338" y="3789363"/>
            <a:ext cx="6048375" cy="2881312"/>
            <a:chOff x="181" y="2387"/>
            <a:chExt cx="3810" cy="1815"/>
          </a:xfrm>
        </p:grpSpPr>
        <p:sp>
          <p:nvSpPr>
            <p:cNvPr id="22582" name="AutoShape 48"/>
            <p:cNvSpPr>
              <a:spLocks noChangeArrowheads="1"/>
            </p:cNvSpPr>
            <p:nvPr/>
          </p:nvSpPr>
          <p:spPr bwMode="auto">
            <a:xfrm>
              <a:off x="181" y="2387"/>
              <a:ext cx="3810" cy="1815"/>
            </a:xfrm>
            <a:prstGeom prst="wedgeEllipseCallout">
              <a:avLst>
                <a:gd name="adj1" fmla="val 49657"/>
                <a:gd name="adj2" fmla="val -105759"/>
              </a:avLst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22583" name="Text Box 49"/>
            <p:cNvSpPr txBox="1">
              <a:spLocks noChangeArrowheads="1"/>
            </p:cNvSpPr>
            <p:nvPr/>
          </p:nvSpPr>
          <p:spPr bwMode="auto">
            <a:xfrm>
              <a:off x="679" y="2611"/>
              <a:ext cx="3028" cy="1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>
                  <a:solidFill>
                    <a:srgbClr val="FF0000"/>
                  </a:solidFill>
                  <a:latin typeface="Comic Sans MS" panose="030F0702030302020204" pitchFamily="66" charset="0"/>
                </a:rPr>
                <a:t>Identifier l'unité désirée et la colonne correspondante : 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>
                  <a:solidFill>
                    <a:srgbClr val="FF0000"/>
                  </a:solidFill>
                  <a:latin typeface="Comic Sans MS" panose="030F0702030302020204" pitchFamily="66" charset="0"/>
                </a:rPr>
                <a:t>ici mL</a:t>
              </a:r>
            </a:p>
          </p:txBody>
        </p:sp>
      </p:grpSp>
      <p:sp>
        <p:nvSpPr>
          <p:cNvPr id="64563" name="Oval 51"/>
          <p:cNvSpPr>
            <a:spLocks noChangeArrowheads="1"/>
          </p:cNvSpPr>
          <p:nvPr/>
        </p:nvSpPr>
        <p:spPr bwMode="auto">
          <a:xfrm>
            <a:off x="6119813" y="1665288"/>
            <a:ext cx="647700" cy="649287"/>
          </a:xfrm>
          <a:prstGeom prst="ellips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>
              <a:solidFill>
                <a:srgbClr val="009900"/>
              </a:solidFill>
            </a:endParaRPr>
          </a:p>
        </p:txBody>
      </p:sp>
      <p:sp>
        <p:nvSpPr>
          <p:cNvPr id="64564" name="Oval 52"/>
          <p:cNvSpPr>
            <a:spLocks noChangeArrowheads="1"/>
          </p:cNvSpPr>
          <p:nvPr/>
        </p:nvSpPr>
        <p:spPr bwMode="auto">
          <a:xfrm>
            <a:off x="7848600" y="2781300"/>
            <a:ext cx="719138" cy="649288"/>
          </a:xfrm>
          <a:prstGeom prst="ellips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>
              <a:solidFill>
                <a:srgbClr val="009900"/>
              </a:solidFill>
            </a:endParaRPr>
          </a:p>
        </p:txBody>
      </p:sp>
      <p:grpSp>
        <p:nvGrpSpPr>
          <p:cNvPr id="3" name="Group 53"/>
          <p:cNvGrpSpPr>
            <a:grpSpLocks/>
          </p:cNvGrpSpPr>
          <p:nvPr/>
        </p:nvGrpSpPr>
        <p:grpSpPr bwMode="auto">
          <a:xfrm>
            <a:off x="4392613" y="225425"/>
            <a:ext cx="3851275" cy="2365375"/>
            <a:chOff x="657" y="164"/>
            <a:chExt cx="2426" cy="1490"/>
          </a:xfrm>
        </p:grpSpPr>
        <p:sp>
          <p:nvSpPr>
            <p:cNvPr id="22580" name="AutoShape 54"/>
            <p:cNvSpPr>
              <a:spLocks noChangeArrowheads="1"/>
            </p:cNvSpPr>
            <p:nvPr/>
          </p:nvSpPr>
          <p:spPr bwMode="auto">
            <a:xfrm>
              <a:off x="657" y="164"/>
              <a:ext cx="2426" cy="1474"/>
            </a:xfrm>
            <a:prstGeom prst="wedgeEllipseCallout">
              <a:avLst>
                <a:gd name="adj1" fmla="val 41181"/>
                <a:gd name="adj2" fmla="val 157125"/>
              </a:avLst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22581" name="Text Box 55"/>
            <p:cNvSpPr txBox="1">
              <a:spLocks noChangeArrowheads="1"/>
            </p:cNvSpPr>
            <p:nvPr/>
          </p:nvSpPr>
          <p:spPr bwMode="auto">
            <a:xfrm>
              <a:off x="929" y="368"/>
              <a:ext cx="2064" cy="1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>
                  <a:solidFill>
                    <a:srgbClr val="FF0000"/>
                  </a:solidFill>
                  <a:latin typeface="Comic Sans MS" panose="030F0702030302020204" pitchFamily="66" charset="0"/>
                </a:rPr>
                <a:t>Ajouter des zéros si les colonnes sont vides.</a:t>
              </a:r>
            </a:p>
          </p:txBody>
        </p:sp>
      </p:grpSp>
      <p:sp>
        <p:nvSpPr>
          <p:cNvPr id="64568" name="Text Box 56"/>
          <p:cNvSpPr txBox="1">
            <a:spLocks noChangeArrowheads="1"/>
          </p:cNvSpPr>
          <p:nvPr/>
        </p:nvSpPr>
        <p:spPr bwMode="auto">
          <a:xfrm>
            <a:off x="7848600" y="5013325"/>
            <a:ext cx="6111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b="1">
                <a:solidFill>
                  <a:schemeClr val="bg1"/>
                </a:solidFill>
                <a:latin typeface="Comic Sans MS" panose="030F0702030302020204" pitchFamily="66" charset="0"/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4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58" grpId="0"/>
      <p:bldP spid="64563" grpId="0" animBg="1"/>
      <p:bldP spid="64564" grpId="0" animBg="1"/>
      <p:bldP spid="6456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590" name="Group 54"/>
          <p:cNvGraphicFramePr>
            <a:graphicFrameLocks noGrp="1"/>
          </p:cNvGraphicFramePr>
          <p:nvPr/>
        </p:nvGraphicFramePr>
        <p:xfrm>
          <a:off x="900113" y="2852738"/>
          <a:ext cx="7850187" cy="2795587"/>
        </p:xfrm>
        <a:graphic>
          <a:graphicData uri="http://schemas.openxmlformats.org/drawingml/2006/table">
            <a:tbl>
              <a:tblPr/>
              <a:tblGrid>
                <a:gridCol w="1122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9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23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da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Comic Sans MS" pitchFamily="66" charset="0"/>
                        </a:rPr>
                        <a:t>m 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19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kilo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hecto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centi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milli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Comic Sans MS" pitchFamily="66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596" name="Text Box 44"/>
          <p:cNvSpPr txBox="1">
            <a:spLocks noChangeArrowheads="1"/>
          </p:cNvSpPr>
          <p:nvPr/>
        </p:nvSpPr>
        <p:spPr bwMode="auto">
          <a:xfrm>
            <a:off x="2051050" y="1700213"/>
            <a:ext cx="50403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Convertir  : </a:t>
            </a:r>
            <a:r>
              <a:rPr lang="fr-FR" altLang="fr-FR" sz="2400" b="1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,</a:t>
            </a:r>
            <a:r>
              <a:rPr lang="fr-FR" altLang="fr-FR" sz="2400" b="1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5 </a:t>
            </a:r>
            <a:r>
              <a:rPr lang="fr-FR" altLang="fr-FR" sz="2400" b="1">
                <a:solidFill>
                  <a:srgbClr val="FF0000"/>
                </a:solidFill>
                <a:latin typeface="Comic Sans MS" panose="030F0702030302020204" pitchFamily="66" charset="0"/>
              </a:rPr>
              <a:t>L</a:t>
            </a: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 =         </a:t>
            </a:r>
            <a:r>
              <a:rPr lang="fr-FR" altLang="fr-FR" sz="2400" b="1">
                <a:solidFill>
                  <a:srgbClr val="009900"/>
                </a:solidFill>
                <a:latin typeface="Comic Sans MS" panose="030F0702030302020204" pitchFamily="66" charset="0"/>
              </a:rPr>
              <a:t>mL</a:t>
            </a:r>
          </a:p>
        </p:txBody>
      </p:sp>
      <p:sp>
        <p:nvSpPr>
          <p:cNvPr id="23597" name="Text Box 45"/>
          <p:cNvSpPr txBox="1">
            <a:spLocks noChangeArrowheads="1"/>
          </p:cNvSpPr>
          <p:nvPr/>
        </p:nvSpPr>
        <p:spPr bwMode="auto">
          <a:xfrm>
            <a:off x="360363" y="1208088"/>
            <a:ext cx="2016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>
                <a:solidFill>
                  <a:schemeClr val="bg1"/>
                </a:solidFill>
                <a:latin typeface="Comic Sans MS" panose="030F0702030302020204" pitchFamily="66" charset="0"/>
              </a:rPr>
              <a:t>Exemple 1 : </a:t>
            </a:r>
          </a:p>
        </p:txBody>
      </p:sp>
      <p:sp>
        <p:nvSpPr>
          <p:cNvPr id="23598" name="Text Box 46"/>
          <p:cNvSpPr txBox="1">
            <a:spLocks noChangeArrowheads="1"/>
          </p:cNvSpPr>
          <p:nvPr/>
        </p:nvSpPr>
        <p:spPr bwMode="auto">
          <a:xfrm>
            <a:off x="684213" y="333375"/>
            <a:ext cx="82073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b="1">
                <a:solidFill>
                  <a:srgbClr val="FF3300"/>
                </a:solidFill>
                <a:latin typeface="Comic Sans MS" panose="030F0702030302020204" pitchFamily="66" charset="0"/>
              </a:rPr>
              <a:t>Déterminer la valeur dans l'unité désirée.</a:t>
            </a:r>
          </a:p>
        </p:txBody>
      </p:sp>
      <p:grpSp>
        <p:nvGrpSpPr>
          <p:cNvPr id="2" name="Group 47"/>
          <p:cNvGrpSpPr>
            <a:grpSpLocks/>
          </p:cNvGrpSpPr>
          <p:nvPr/>
        </p:nvGrpSpPr>
        <p:grpSpPr bwMode="auto">
          <a:xfrm>
            <a:off x="4751388" y="4400550"/>
            <a:ext cx="3852862" cy="1981200"/>
            <a:chOff x="2789" y="2614"/>
            <a:chExt cx="2427" cy="1248"/>
          </a:xfrm>
        </p:grpSpPr>
        <p:sp>
          <p:nvSpPr>
            <p:cNvPr id="23604" name="AutoShape 48"/>
            <p:cNvSpPr>
              <a:spLocks noChangeArrowheads="1"/>
            </p:cNvSpPr>
            <p:nvPr/>
          </p:nvSpPr>
          <p:spPr bwMode="auto">
            <a:xfrm>
              <a:off x="2789" y="2614"/>
              <a:ext cx="2427" cy="1248"/>
            </a:xfrm>
            <a:prstGeom prst="wedgeEllipseCallout">
              <a:avLst>
                <a:gd name="adj1" fmla="val -21815"/>
                <a:gd name="adj2" fmla="val -154806"/>
              </a:avLst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23605" name="Text Box 49"/>
            <p:cNvSpPr txBox="1">
              <a:spLocks noChangeArrowheads="1"/>
            </p:cNvSpPr>
            <p:nvPr/>
          </p:nvSpPr>
          <p:spPr bwMode="auto">
            <a:xfrm>
              <a:off x="3077" y="2787"/>
              <a:ext cx="1749" cy="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 sz="3600">
                  <a:solidFill>
                    <a:srgbClr val="FF0000"/>
                  </a:solidFill>
                  <a:latin typeface="Comic Sans MS" panose="030F0702030302020204" pitchFamily="66" charset="0"/>
                </a:rPr>
                <a:t>Ecrire le résultat</a:t>
              </a:r>
            </a:p>
          </p:txBody>
        </p:sp>
      </p:grpSp>
      <p:sp>
        <p:nvSpPr>
          <p:cNvPr id="65586" name="Text Box 50"/>
          <p:cNvSpPr txBox="1">
            <a:spLocks noChangeArrowheads="1"/>
          </p:cNvSpPr>
          <p:nvPr/>
        </p:nvSpPr>
        <p:spPr bwMode="auto">
          <a:xfrm>
            <a:off x="5508625" y="1711325"/>
            <a:ext cx="1116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1250</a:t>
            </a:r>
          </a:p>
        </p:txBody>
      </p:sp>
      <p:grpSp>
        <p:nvGrpSpPr>
          <p:cNvPr id="3" name="Group 51"/>
          <p:cNvGrpSpPr>
            <a:grpSpLocks/>
          </p:cNvGrpSpPr>
          <p:nvPr/>
        </p:nvGrpSpPr>
        <p:grpSpPr bwMode="auto">
          <a:xfrm>
            <a:off x="3708400" y="981075"/>
            <a:ext cx="3852863" cy="2449513"/>
            <a:chOff x="317" y="459"/>
            <a:chExt cx="2427" cy="1543"/>
          </a:xfrm>
        </p:grpSpPr>
        <p:sp>
          <p:nvSpPr>
            <p:cNvPr id="23602" name="AutoShape 52"/>
            <p:cNvSpPr>
              <a:spLocks noChangeArrowheads="1"/>
            </p:cNvSpPr>
            <p:nvPr/>
          </p:nvSpPr>
          <p:spPr bwMode="auto">
            <a:xfrm>
              <a:off x="317" y="459"/>
              <a:ext cx="2427" cy="1543"/>
            </a:xfrm>
            <a:prstGeom prst="wedgeEllipseCallout">
              <a:avLst>
                <a:gd name="adj1" fmla="val 84199"/>
                <a:gd name="adj2" fmla="val 124468"/>
              </a:avLst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23603" name="Text Box 53"/>
            <p:cNvSpPr txBox="1">
              <a:spLocks noChangeArrowheads="1"/>
            </p:cNvSpPr>
            <p:nvPr/>
          </p:nvSpPr>
          <p:spPr bwMode="auto">
            <a:xfrm>
              <a:off x="635" y="618"/>
              <a:ext cx="1749" cy="1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 sz="2400">
                  <a:solidFill>
                    <a:srgbClr val="FF0000"/>
                  </a:solidFill>
                  <a:latin typeface="Comic Sans MS" panose="030F0702030302020204" pitchFamily="66" charset="0"/>
                </a:rPr>
                <a:t>Ajouter une </a:t>
              </a:r>
              <a:r>
                <a:rPr lang="fr-FR" altLang="fr-FR" sz="2800">
                  <a:solidFill>
                    <a:srgbClr val="FF0000"/>
                  </a:solidFill>
                  <a:latin typeface="Comic Sans MS" panose="030F0702030302020204" pitchFamily="66" charset="0"/>
                </a:rPr>
                <a:t>virgule</a:t>
              </a:r>
              <a:r>
                <a:rPr lang="fr-FR" altLang="fr-FR" sz="2400">
                  <a:solidFill>
                    <a:srgbClr val="FF0000"/>
                  </a:solidFill>
                  <a:latin typeface="Comic Sans MS" panose="030F0702030302020204" pitchFamily="66" charset="0"/>
                </a:rPr>
                <a:t> s'il y a un chiffre dans la colonne à droite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8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562" name="Group 2"/>
          <p:cNvGraphicFramePr>
            <a:graphicFrameLocks noGrp="1"/>
          </p:cNvGraphicFramePr>
          <p:nvPr/>
        </p:nvGraphicFramePr>
        <p:xfrm>
          <a:off x="900113" y="2852738"/>
          <a:ext cx="7850187" cy="2795587"/>
        </p:xfrm>
        <a:graphic>
          <a:graphicData uri="http://schemas.openxmlformats.org/drawingml/2006/table">
            <a:tbl>
              <a:tblPr/>
              <a:tblGrid>
                <a:gridCol w="1122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9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23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da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m 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19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kilo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hecto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centi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milli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6604" name="Text Box 44"/>
          <p:cNvSpPr txBox="1">
            <a:spLocks noChangeArrowheads="1"/>
          </p:cNvSpPr>
          <p:nvPr/>
        </p:nvSpPr>
        <p:spPr bwMode="auto">
          <a:xfrm>
            <a:off x="2051050" y="1700213"/>
            <a:ext cx="50403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Convertir  : 0,23dL = ……… cL</a:t>
            </a:r>
          </a:p>
        </p:txBody>
      </p:sp>
      <p:sp>
        <p:nvSpPr>
          <p:cNvPr id="24621" name="Text Box 45"/>
          <p:cNvSpPr txBox="1">
            <a:spLocks noChangeArrowheads="1"/>
          </p:cNvSpPr>
          <p:nvPr/>
        </p:nvSpPr>
        <p:spPr bwMode="auto">
          <a:xfrm>
            <a:off x="360363" y="1208088"/>
            <a:ext cx="2016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>
                <a:solidFill>
                  <a:schemeClr val="bg1"/>
                </a:solidFill>
                <a:latin typeface="Comic Sans MS" panose="030F0702030302020204" pitchFamily="66" charset="0"/>
              </a:rPr>
              <a:t>Exemple 2 : </a:t>
            </a:r>
          </a:p>
        </p:txBody>
      </p:sp>
      <p:sp>
        <p:nvSpPr>
          <p:cNvPr id="66606" name="AutoShape 46"/>
          <p:cNvSpPr>
            <a:spLocks noChangeArrowheads="1"/>
          </p:cNvSpPr>
          <p:nvPr/>
        </p:nvSpPr>
        <p:spPr bwMode="auto">
          <a:xfrm>
            <a:off x="250825" y="3933825"/>
            <a:ext cx="4860925" cy="2663825"/>
          </a:xfrm>
          <a:prstGeom prst="wedgeEllipseCallout">
            <a:avLst>
              <a:gd name="adj1" fmla="val 43764"/>
              <a:gd name="adj2" fmla="val -116866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Identifier l'unité de départ et la colonne du tableau correspondante :</a:t>
            </a:r>
            <a:r>
              <a:rPr lang="fr-FR" altLang="fr-FR" sz="1800"/>
              <a:t> </a:t>
            </a: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ici dL</a:t>
            </a:r>
          </a:p>
        </p:txBody>
      </p:sp>
      <p:grpSp>
        <p:nvGrpSpPr>
          <p:cNvPr id="2" name="Group 54"/>
          <p:cNvGrpSpPr>
            <a:grpSpLocks/>
          </p:cNvGrpSpPr>
          <p:nvPr/>
        </p:nvGrpSpPr>
        <p:grpSpPr bwMode="auto">
          <a:xfrm>
            <a:off x="4679950" y="1628775"/>
            <a:ext cx="1619250" cy="1836738"/>
            <a:chOff x="2948" y="1026"/>
            <a:chExt cx="1020" cy="1157"/>
          </a:xfrm>
        </p:grpSpPr>
        <p:sp>
          <p:nvSpPr>
            <p:cNvPr id="24627" name="Oval 48"/>
            <p:cNvSpPr>
              <a:spLocks noChangeArrowheads="1"/>
            </p:cNvSpPr>
            <p:nvPr/>
          </p:nvSpPr>
          <p:spPr bwMode="auto">
            <a:xfrm>
              <a:off x="2948" y="1026"/>
              <a:ext cx="295" cy="499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24628" name="Oval 49"/>
            <p:cNvSpPr>
              <a:spLocks noChangeArrowheads="1"/>
            </p:cNvSpPr>
            <p:nvPr/>
          </p:nvSpPr>
          <p:spPr bwMode="auto">
            <a:xfrm>
              <a:off x="3515" y="1729"/>
              <a:ext cx="453" cy="454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</p:grpSp>
      <p:sp>
        <p:nvSpPr>
          <p:cNvPr id="66610" name="AutoShape 50"/>
          <p:cNvSpPr>
            <a:spLocks noChangeArrowheads="1"/>
          </p:cNvSpPr>
          <p:nvPr/>
        </p:nvSpPr>
        <p:spPr bwMode="auto">
          <a:xfrm>
            <a:off x="4032250" y="3752850"/>
            <a:ext cx="4608513" cy="2447925"/>
          </a:xfrm>
          <a:prstGeom prst="wedgeEllipseCallout">
            <a:avLst>
              <a:gd name="adj1" fmla="val -47796"/>
              <a:gd name="adj2" fmla="val -11699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Repérer le chiffre des unités du nombre à convertir</a:t>
            </a:r>
            <a:r>
              <a:rPr lang="fr-FR" altLang="fr-FR" sz="1800" b="1">
                <a:solidFill>
                  <a:srgbClr val="FF3300"/>
                </a:solidFill>
              </a:rPr>
              <a:t> </a:t>
            </a: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: ici 0</a:t>
            </a:r>
          </a:p>
        </p:txBody>
      </p:sp>
      <p:sp>
        <p:nvSpPr>
          <p:cNvPr id="66611" name="Oval 51"/>
          <p:cNvSpPr>
            <a:spLocks noChangeArrowheads="1"/>
          </p:cNvSpPr>
          <p:nvPr/>
        </p:nvSpPr>
        <p:spPr bwMode="auto">
          <a:xfrm>
            <a:off x="3959225" y="1592263"/>
            <a:ext cx="288925" cy="72072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>
              <a:solidFill>
                <a:srgbClr val="FF3300"/>
              </a:solidFill>
            </a:endParaRPr>
          </a:p>
        </p:txBody>
      </p:sp>
      <p:sp>
        <p:nvSpPr>
          <p:cNvPr id="66612" name="Text Box 52"/>
          <p:cNvSpPr txBox="1">
            <a:spLocks noChangeArrowheads="1"/>
          </p:cNvSpPr>
          <p:nvPr/>
        </p:nvSpPr>
        <p:spPr bwMode="auto">
          <a:xfrm>
            <a:off x="684213" y="333375"/>
            <a:ext cx="82073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b="1">
                <a:solidFill>
                  <a:srgbClr val="FF3300"/>
                </a:solidFill>
                <a:latin typeface="Comic Sans MS" panose="030F0702030302020204" pitchFamily="66" charset="0"/>
              </a:rPr>
              <a:t>Placer la valeur à convertir dans le tableau</a:t>
            </a:r>
            <a:r>
              <a:rPr lang="fr-FR" altLang="fr-FR">
                <a:solidFill>
                  <a:srgbClr val="FF3300"/>
                </a:solidFill>
                <a:latin typeface="Comic Sans MS" panose="030F0702030302020204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6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6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604" grpId="0"/>
      <p:bldP spid="66606" grpId="0" animBg="1"/>
      <p:bldP spid="66606" grpId="1" animBg="1"/>
      <p:bldP spid="66610" grpId="0" animBg="1"/>
      <p:bldP spid="66610" grpId="1" animBg="1"/>
      <p:bldP spid="66611" grpId="0" animBg="1"/>
      <p:bldP spid="666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586" name="Group 2"/>
          <p:cNvGraphicFramePr>
            <a:graphicFrameLocks noGrp="1"/>
          </p:cNvGraphicFramePr>
          <p:nvPr/>
        </p:nvGraphicFramePr>
        <p:xfrm>
          <a:off x="900113" y="2852738"/>
          <a:ext cx="7850187" cy="2795587"/>
        </p:xfrm>
        <a:graphic>
          <a:graphicData uri="http://schemas.openxmlformats.org/drawingml/2006/table">
            <a:tbl>
              <a:tblPr/>
              <a:tblGrid>
                <a:gridCol w="1122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9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23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da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d 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m 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19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kilo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hecto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centi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milli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644" name="Text Box 44"/>
          <p:cNvSpPr txBox="1">
            <a:spLocks noChangeArrowheads="1"/>
          </p:cNvSpPr>
          <p:nvPr/>
        </p:nvSpPr>
        <p:spPr bwMode="auto">
          <a:xfrm>
            <a:off x="2051050" y="1700213"/>
            <a:ext cx="50403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Convertir  : </a:t>
            </a:r>
            <a:r>
              <a:rPr lang="fr-FR" altLang="fr-FR" sz="2400" b="1">
                <a:solidFill>
                  <a:srgbClr val="FF0000"/>
                </a:solidFill>
                <a:latin typeface="Comic Sans MS" panose="030F0702030302020204" pitchFamily="66" charset="0"/>
              </a:rPr>
              <a:t>0</a:t>
            </a: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,23 </a:t>
            </a:r>
            <a:r>
              <a:rPr lang="fr-FR" altLang="fr-FR" sz="2400" b="1">
                <a:solidFill>
                  <a:srgbClr val="FF0000"/>
                </a:solidFill>
                <a:latin typeface="Comic Sans MS" panose="030F0702030302020204" pitchFamily="66" charset="0"/>
              </a:rPr>
              <a:t>dL</a:t>
            </a: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 = …… cL</a:t>
            </a:r>
          </a:p>
        </p:txBody>
      </p:sp>
      <p:sp>
        <p:nvSpPr>
          <p:cNvPr id="25645" name="Text Box 45"/>
          <p:cNvSpPr txBox="1">
            <a:spLocks noChangeArrowheads="1"/>
          </p:cNvSpPr>
          <p:nvPr/>
        </p:nvSpPr>
        <p:spPr bwMode="auto">
          <a:xfrm>
            <a:off x="360363" y="1208088"/>
            <a:ext cx="2016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>
                <a:solidFill>
                  <a:schemeClr val="bg1"/>
                </a:solidFill>
                <a:latin typeface="Comic Sans MS" panose="030F0702030302020204" pitchFamily="66" charset="0"/>
              </a:rPr>
              <a:t>Exemple 2 : </a:t>
            </a:r>
          </a:p>
        </p:txBody>
      </p:sp>
      <p:sp>
        <p:nvSpPr>
          <p:cNvPr id="25646" name="Text Box 46"/>
          <p:cNvSpPr txBox="1">
            <a:spLocks noChangeArrowheads="1"/>
          </p:cNvSpPr>
          <p:nvPr/>
        </p:nvSpPr>
        <p:spPr bwMode="auto">
          <a:xfrm>
            <a:off x="684213" y="333375"/>
            <a:ext cx="82073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b="1">
                <a:solidFill>
                  <a:srgbClr val="FF3300"/>
                </a:solidFill>
                <a:latin typeface="Comic Sans MS" panose="030F0702030302020204" pitchFamily="66" charset="0"/>
              </a:rPr>
              <a:t>Placer la mesure à convertir dans le tableau</a:t>
            </a:r>
            <a:r>
              <a:rPr lang="fr-FR" altLang="fr-FR">
                <a:solidFill>
                  <a:srgbClr val="FF3300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67631" name="AutoShape 47"/>
          <p:cNvSpPr>
            <a:spLocks noChangeArrowheads="1"/>
          </p:cNvSpPr>
          <p:nvPr/>
        </p:nvSpPr>
        <p:spPr bwMode="auto">
          <a:xfrm>
            <a:off x="2771775" y="225425"/>
            <a:ext cx="5905500" cy="1763713"/>
          </a:xfrm>
          <a:prstGeom prst="wedgeEllipseCallout">
            <a:avLst>
              <a:gd name="adj1" fmla="val 3657"/>
              <a:gd name="adj2" fmla="val 22533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Placer </a:t>
            </a:r>
            <a:r>
              <a:rPr lang="fr-FR" altLang="fr-FR" sz="4400" b="1">
                <a:solidFill>
                  <a:srgbClr val="FF3300"/>
                </a:solidFill>
                <a:latin typeface="Comic Sans MS" panose="030F0702030302020204" pitchFamily="66" charset="0"/>
              </a:rPr>
              <a:t>ce</a:t>
            </a: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 chiffre dans la bonne colonne !</a:t>
            </a:r>
          </a:p>
        </p:txBody>
      </p:sp>
      <p:sp>
        <p:nvSpPr>
          <p:cNvPr id="67632" name="Text Box 48"/>
          <p:cNvSpPr txBox="1">
            <a:spLocks noChangeArrowheads="1"/>
          </p:cNvSpPr>
          <p:nvPr/>
        </p:nvSpPr>
        <p:spPr bwMode="auto">
          <a:xfrm>
            <a:off x="5759450" y="5045075"/>
            <a:ext cx="7921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>
                <a:solidFill>
                  <a:srgbClr val="FF000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67633" name="AutoShape 49"/>
          <p:cNvSpPr>
            <a:spLocks noChangeArrowheads="1"/>
          </p:cNvSpPr>
          <p:nvPr/>
        </p:nvSpPr>
        <p:spPr bwMode="auto">
          <a:xfrm>
            <a:off x="0" y="476250"/>
            <a:ext cx="5905500" cy="2197100"/>
          </a:xfrm>
          <a:prstGeom prst="wedgeEllipseCallout">
            <a:avLst>
              <a:gd name="adj1" fmla="val 66856"/>
              <a:gd name="adj2" fmla="val 15693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1">
                <a:solidFill>
                  <a:srgbClr val="FF3300"/>
                </a:solidFill>
                <a:latin typeface="Comic Sans MS" panose="030F0702030302020204" pitchFamily="66" charset="0"/>
              </a:rPr>
              <a:t>Inscrire les autres chiffres : un chiffre par colonne.</a:t>
            </a:r>
          </a:p>
        </p:txBody>
      </p:sp>
      <p:sp>
        <p:nvSpPr>
          <p:cNvPr id="67634" name="Text Box 50"/>
          <p:cNvSpPr txBox="1">
            <a:spLocks noChangeArrowheads="1"/>
          </p:cNvSpPr>
          <p:nvPr/>
        </p:nvSpPr>
        <p:spPr bwMode="auto">
          <a:xfrm>
            <a:off x="6840538" y="5013325"/>
            <a:ext cx="7921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>
                <a:solidFill>
                  <a:schemeClr val="bg1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67635" name="Text Box 51"/>
          <p:cNvSpPr txBox="1">
            <a:spLocks noChangeArrowheads="1"/>
          </p:cNvSpPr>
          <p:nvPr/>
        </p:nvSpPr>
        <p:spPr bwMode="auto">
          <a:xfrm>
            <a:off x="7920038" y="4976813"/>
            <a:ext cx="79216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>
                <a:solidFill>
                  <a:schemeClr val="bg1"/>
                </a:solidFill>
                <a:latin typeface="Comic Sans MS" panose="030F0702030302020204" pitchFamily="66" charset="0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7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3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7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631" grpId="0" animBg="1"/>
      <p:bldP spid="67631" grpId="1" animBg="1"/>
      <p:bldP spid="67632" grpId="0"/>
      <p:bldP spid="67633" grpId="0" animBg="1"/>
      <p:bldP spid="67633" grpId="1" animBg="1"/>
      <p:bldP spid="67634" grpId="0"/>
      <p:bldP spid="6763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610" name="Group 2"/>
          <p:cNvGraphicFramePr>
            <a:graphicFrameLocks noGrp="1"/>
          </p:cNvGraphicFramePr>
          <p:nvPr/>
        </p:nvGraphicFramePr>
        <p:xfrm>
          <a:off x="900113" y="2852738"/>
          <a:ext cx="7850187" cy="2795587"/>
        </p:xfrm>
        <a:graphic>
          <a:graphicData uri="http://schemas.openxmlformats.org/drawingml/2006/table">
            <a:tbl>
              <a:tblPr/>
              <a:tblGrid>
                <a:gridCol w="1122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9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23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da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d 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m 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19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kilo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hecto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centi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milli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6668" name="Text Box 44"/>
          <p:cNvSpPr txBox="1">
            <a:spLocks noChangeArrowheads="1"/>
          </p:cNvSpPr>
          <p:nvPr/>
        </p:nvSpPr>
        <p:spPr bwMode="auto">
          <a:xfrm>
            <a:off x="2051050" y="1700213"/>
            <a:ext cx="50403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Convertir  : </a:t>
            </a:r>
            <a:r>
              <a:rPr lang="fr-FR" altLang="fr-FR" sz="2400" b="1">
                <a:solidFill>
                  <a:srgbClr val="FF0000"/>
                </a:solidFill>
                <a:latin typeface="Comic Sans MS" panose="030F0702030302020204" pitchFamily="66" charset="0"/>
              </a:rPr>
              <a:t>0</a:t>
            </a: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,23 </a:t>
            </a:r>
            <a:r>
              <a:rPr lang="fr-FR" altLang="fr-FR" sz="2400" b="1">
                <a:solidFill>
                  <a:srgbClr val="FF0000"/>
                </a:solidFill>
                <a:latin typeface="Comic Sans MS" panose="030F0702030302020204" pitchFamily="66" charset="0"/>
              </a:rPr>
              <a:t>dL</a:t>
            </a: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 = …… cL</a:t>
            </a:r>
          </a:p>
        </p:txBody>
      </p:sp>
      <p:sp>
        <p:nvSpPr>
          <p:cNvPr id="26669" name="Text Box 45"/>
          <p:cNvSpPr txBox="1">
            <a:spLocks noChangeArrowheads="1"/>
          </p:cNvSpPr>
          <p:nvPr/>
        </p:nvSpPr>
        <p:spPr bwMode="auto">
          <a:xfrm>
            <a:off x="360363" y="1208088"/>
            <a:ext cx="2016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>
                <a:solidFill>
                  <a:schemeClr val="bg1"/>
                </a:solidFill>
                <a:latin typeface="Comic Sans MS" panose="030F0702030302020204" pitchFamily="66" charset="0"/>
              </a:rPr>
              <a:t>Exemple 2 : </a:t>
            </a:r>
          </a:p>
        </p:txBody>
      </p:sp>
      <p:sp>
        <p:nvSpPr>
          <p:cNvPr id="68654" name="Text Box 46"/>
          <p:cNvSpPr txBox="1">
            <a:spLocks noChangeArrowheads="1"/>
          </p:cNvSpPr>
          <p:nvPr/>
        </p:nvSpPr>
        <p:spPr bwMode="auto">
          <a:xfrm>
            <a:off x="684213" y="333375"/>
            <a:ext cx="82073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b="1">
                <a:solidFill>
                  <a:srgbClr val="FF3300"/>
                </a:solidFill>
                <a:latin typeface="Comic Sans MS" panose="030F0702030302020204" pitchFamily="66" charset="0"/>
              </a:rPr>
              <a:t>Déterminer la valeur dans l'unité désirée.</a:t>
            </a:r>
          </a:p>
        </p:txBody>
      </p:sp>
      <p:grpSp>
        <p:nvGrpSpPr>
          <p:cNvPr id="2" name="Group 56"/>
          <p:cNvGrpSpPr>
            <a:grpSpLocks/>
          </p:cNvGrpSpPr>
          <p:nvPr/>
        </p:nvGrpSpPr>
        <p:grpSpPr bwMode="auto">
          <a:xfrm>
            <a:off x="539750" y="3933825"/>
            <a:ext cx="5113338" cy="2667000"/>
            <a:chOff x="340" y="2478"/>
            <a:chExt cx="3221" cy="1680"/>
          </a:xfrm>
        </p:grpSpPr>
        <p:sp>
          <p:nvSpPr>
            <p:cNvPr id="26674" name="AutoShape 48"/>
            <p:cNvSpPr>
              <a:spLocks noChangeArrowheads="1"/>
            </p:cNvSpPr>
            <p:nvPr/>
          </p:nvSpPr>
          <p:spPr bwMode="auto">
            <a:xfrm>
              <a:off x="340" y="2478"/>
              <a:ext cx="3221" cy="1680"/>
            </a:xfrm>
            <a:prstGeom prst="wedgeEllipseCallout">
              <a:avLst>
                <a:gd name="adj1" fmla="val 60556"/>
                <a:gd name="adj2" fmla="val -116250"/>
              </a:avLst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26675" name="Text Box 49"/>
            <p:cNvSpPr txBox="1">
              <a:spLocks noChangeArrowheads="1"/>
            </p:cNvSpPr>
            <p:nvPr/>
          </p:nvSpPr>
          <p:spPr bwMode="auto">
            <a:xfrm>
              <a:off x="761" y="2685"/>
              <a:ext cx="2618" cy="1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>
                  <a:solidFill>
                    <a:srgbClr val="FF0000"/>
                  </a:solidFill>
                  <a:latin typeface="Comic Sans MS" panose="030F0702030302020204" pitchFamily="66" charset="0"/>
                </a:rPr>
                <a:t>Identifier l'unité désirée et la colonne correspondante : 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>
                  <a:solidFill>
                    <a:srgbClr val="FF0000"/>
                  </a:solidFill>
                  <a:latin typeface="Comic Sans MS" panose="030F0702030302020204" pitchFamily="66" charset="0"/>
                </a:rPr>
                <a:t>ici cL</a:t>
              </a:r>
            </a:p>
          </p:txBody>
        </p:sp>
      </p:grpSp>
      <p:sp>
        <p:nvSpPr>
          <p:cNvPr id="68658" name="Oval 50"/>
          <p:cNvSpPr>
            <a:spLocks noChangeArrowheads="1"/>
          </p:cNvSpPr>
          <p:nvPr/>
        </p:nvSpPr>
        <p:spPr bwMode="auto">
          <a:xfrm>
            <a:off x="6084888" y="1665288"/>
            <a:ext cx="647700" cy="649287"/>
          </a:xfrm>
          <a:prstGeom prst="ellips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>
              <a:solidFill>
                <a:srgbClr val="009900"/>
              </a:solidFill>
            </a:endParaRPr>
          </a:p>
        </p:txBody>
      </p:sp>
      <p:sp>
        <p:nvSpPr>
          <p:cNvPr id="68659" name="Oval 51"/>
          <p:cNvSpPr>
            <a:spLocks noChangeArrowheads="1"/>
          </p:cNvSpPr>
          <p:nvPr/>
        </p:nvSpPr>
        <p:spPr bwMode="auto">
          <a:xfrm>
            <a:off x="6696075" y="2781300"/>
            <a:ext cx="719138" cy="649288"/>
          </a:xfrm>
          <a:prstGeom prst="ellips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>
              <a:solidFill>
                <a:srgbClr val="00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8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54" grpId="0"/>
      <p:bldP spid="68658" grpId="0" animBg="1"/>
      <p:bldP spid="6865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634" name="Group 2"/>
          <p:cNvGraphicFramePr>
            <a:graphicFrameLocks noGrp="1"/>
          </p:cNvGraphicFramePr>
          <p:nvPr/>
        </p:nvGraphicFramePr>
        <p:xfrm>
          <a:off x="900113" y="2852738"/>
          <a:ext cx="7850187" cy="2795587"/>
        </p:xfrm>
        <a:graphic>
          <a:graphicData uri="http://schemas.openxmlformats.org/drawingml/2006/table">
            <a:tbl>
              <a:tblPr/>
              <a:tblGrid>
                <a:gridCol w="1122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9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23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da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d 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Comic Sans MS" pitchFamily="66" charset="0"/>
                        </a:rPr>
                        <a:t>c 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Comic Sans MS" pitchFamily="66" charset="0"/>
                        </a:rPr>
                        <a:t> </a:t>
                      </a:r>
                      <a:r>
                        <a:rPr kumimoji="0" lang="fr-FR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19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kilo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hecto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déci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centi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milli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Comic Sans MS" pitchFamily="66" charset="0"/>
                        </a:rPr>
                        <a:t>litre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7692" name="Text Box 44"/>
          <p:cNvSpPr txBox="1">
            <a:spLocks noChangeArrowheads="1"/>
          </p:cNvSpPr>
          <p:nvPr/>
        </p:nvSpPr>
        <p:spPr bwMode="auto">
          <a:xfrm>
            <a:off x="2052638" y="1700213"/>
            <a:ext cx="50403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Convertir  : </a:t>
            </a:r>
            <a:r>
              <a:rPr lang="fr-FR" altLang="fr-FR" sz="2400" b="1">
                <a:solidFill>
                  <a:srgbClr val="FF0000"/>
                </a:solidFill>
                <a:latin typeface="Comic Sans MS" panose="030F0702030302020204" pitchFamily="66" charset="0"/>
              </a:rPr>
              <a:t>0</a:t>
            </a: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,23 </a:t>
            </a:r>
            <a:r>
              <a:rPr lang="fr-FR" altLang="fr-FR" sz="2400" b="1">
                <a:solidFill>
                  <a:srgbClr val="FF0000"/>
                </a:solidFill>
                <a:latin typeface="Comic Sans MS" panose="030F0702030302020204" pitchFamily="66" charset="0"/>
              </a:rPr>
              <a:t>dL</a:t>
            </a: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 =      </a:t>
            </a:r>
            <a:r>
              <a:rPr lang="fr-FR" altLang="fr-FR" sz="2400" b="1">
                <a:solidFill>
                  <a:srgbClr val="009900"/>
                </a:solidFill>
                <a:latin typeface="Comic Sans MS" panose="030F0702030302020204" pitchFamily="66" charset="0"/>
              </a:rPr>
              <a:t>cL</a:t>
            </a:r>
          </a:p>
        </p:txBody>
      </p:sp>
      <p:sp>
        <p:nvSpPr>
          <p:cNvPr id="27693" name="Text Box 45"/>
          <p:cNvSpPr txBox="1">
            <a:spLocks noChangeArrowheads="1"/>
          </p:cNvSpPr>
          <p:nvPr/>
        </p:nvSpPr>
        <p:spPr bwMode="auto">
          <a:xfrm>
            <a:off x="360363" y="1208088"/>
            <a:ext cx="2016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>
                <a:solidFill>
                  <a:schemeClr val="bg1"/>
                </a:solidFill>
                <a:latin typeface="Comic Sans MS" panose="030F0702030302020204" pitchFamily="66" charset="0"/>
              </a:rPr>
              <a:t>Exemple 2 : </a:t>
            </a:r>
          </a:p>
        </p:txBody>
      </p:sp>
      <p:sp>
        <p:nvSpPr>
          <p:cNvPr id="27694" name="Text Box 46"/>
          <p:cNvSpPr txBox="1">
            <a:spLocks noChangeArrowheads="1"/>
          </p:cNvSpPr>
          <p:nvPr/>
        </p:nvSpPr>
        <p:spPr bwMode="auto">
          <a:xfrm>
            <a:off x="684213" y="333375"/>
            <a:ext cx="82073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b="1">
                <a:solidFill>
                  <a:srgbClr val="FF3300"/>
                </a:solidFill>
                <a:latin typeface="Comic Sans MS" panose="030F0702030302020204" pitchFamily="66" charset="0"/>
              </a:rPr>
              <a:t>Déterminer la valeur dans l'unité désirée.</a:t>
            </a:r>
          </a:p>
        </p:txBody>
      </p:sp>
      <p:sp>
        <p:nvSpPr>
          <p:cNvPr id="69682" name="Text Box 50"/>
          <p:cNvSpPr txBox="1">
            <a:spLocks noChangeArrowheads="1"/>
          </p:cNvSpPr>
          <p:nvPr/>
        </p:nvSpPr>
        <p:spPr bwMode="auto">
          <a:xfrm>
            <a:off x="5508625" y="1711325"/>
            <a:ext cx="1116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 b="1">
                <a:solidFill>
                  <a:schemeClr val="bg1"/>
                </a:solidFill>
                <a:latin typeface="Comic Sans MS" panose="030F0702030302020204" pitchFamily="66" charset="0"/>
              </a:rPr>
              <a:t>2,3</a:t>
            </a:r>
          </a:p>
        </p:txBody>
      </p:sp>
      <p:grpSp>
        <p:nvGrpSpPr>
          <p:cNvPr id="2" name="Group 54"/>
          <p:cNvGrpSpPr>
            <a:grpSpLocks/>
          </p:cNvGrpSpPr>
          <p:nvPr/>
        </p:nvGrpSpPr>
        <p:grpSpPr bwMode="auto">
          <a:xfrm>
            <a:off x="2627313" y="836613"/>
            <a:ext cx="3852862" cy="2449512"/>
            <a:chOff x="317" y="459"/>
            <a:chExt cx="2427" cy="1543"/>
          </a:xfrm>
        </p:grpSpPr>
        <p:sp>
          <p:nvSpPr>
            <p:cNvPr id="27702" name="AutoShape 55"/>
            <p:cNvSpPr>
              <a:spLocks noChangeArrowheads="1"/>
            </p:cNvSpPr>
            <p:nvPr/>
          </p:nvSpPr>
          <p:spPr bwMode="auto">
            <a:xfrm>
              <a:off x="317" y="459"/>
              <a:ext cx="2427" cy="1543"/>
            </a:xfrm>
            <a:prstGeom prst="wedgeEllipseCallout">
              <a:avLst>
                <a:gd name="adj1" fmla="val 84199"/>
                <a:gd name="adj2" fmla="val 124468"/>
              </a:avLst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27703" name="Text Box 56"/>
            <p:cNvSpPr txBox="1">
              <a:spLocks noChangeArrowheads="1"/>
            </p:cNvSpPr>
            <p:nvPr/>
          </p:nvSpPr>
          <p:spPr bwMode="auto">
            <a:xfrm>
              <a:off x="635" y="618"/>
              <a:ext cx="1749" cy="1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 sz="2400">
                  <a:solidFill>
                    <a:srgbClr val="FF0000"/>
                  </a:solidFill>
                  <a:latin typeface="Comic Sans MS" panose="030F0702030302020204" pitchFamily="66" charset="0"/>
                </a:rPr>
                <a:t>Ajouter une </a:t>
              </a:r>
              <a:r>
                <a:rPr lang="fr-FR" altLang="fr-FR" sz="2800">
                  <a:solidFill>
                    <a:srgbClr val="FF0000"/>
                  </a:solidFill>
                  <a:latin typeface="Comic Sans MS" panose="030F0702030302020204" pitchFamily="66" charset="0"/>
                </a:rPr>
                <a:t>virgule</a:t>
              </a:r>
              <a:r>
                <a:rPr lang="fr-FR" altLang="fr-FR" sz="2400">
                  <a:solidFill>
                    <a:srgbClr val="FF0000"/>
                  </a:solidFill>
                  <a:latin typeface="Comic Sans MS" panose="030F0702030302020204" pitchFamily="66" charset="0"/>
                </a:rPr>
                <a:t> s'il y a un chiffre dans la colonne à droite</a:t>
              </a:r>
            </a:p>
          </p:txBody>
        </p:sp>
      </p:grpSp>
      <p:sp>
        <p:nvSpPr>
          <p:cNvPr id="69689" name="Text Box 57"/>
          <p:cNvSpPr txBox="1">
            <a:spLocks noChangeArrowheads="1"/>
          </p:cNvSpPr>
          <p:nvPr/>
        </p:nvSpPr>
        <p:spPr bwMode="auto">
          <a:xfrm>
            <a:off x="7200900" y="4941888"/>
            <a:ext cx="6477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3600" b="1">
                <a:solidFill>
                  <a:srgbClr val="FF3300"/>
                </a:solidFill>
                <a:latin typeface="Comic Sans MS" panose="030F0702030302020204" pitchFamily="66" charset="0"/>
              </a:rPr>
              <a:t>,</a:t>
            </a:r>
          </a:p>
        </p:txBody>
      </p:sp>
      <p:grpSp>
        <p:nvGrpSpPr>
          <p:cNvPr id="3" name="Group 47"/>
          <p:cNvGrpSpPr>
            <a:grpSpLocks/>
          </p:cNvGrpSpPr>
          <p:nvPr/>
        </p:nvGrpSpPr>
        <p:grpSpPr bwMode="auto">
          <a:xfrm>
            <a:off x="4643438" y="4365625"/>
            <a:ext cx="3852862" cy="1981200"/>
            <a:chOff x="2789" y="2614"/>
            <a:chExt cx="2427" cy="1248"/>
          </a:xfrm>
        </p:grpSpPr>
        <p:sp>
          <p:nvSpPr>
            <p:cNvPr id="27700" name="AutoShape 48"/>
            <p:cNvSpPr>
              <a:spLocks noChangeArrowheads="1"/>
            </p:cNvSpPr>
            <p:nvPr/>
          </p:nvSpPr>
          <p:spPr bwMode="auto">
            <a:xfrm>
              <a:off x="2789" y="2614"/>
              <a:ext cx="2427" cy="1248"/>
            </a:xfrm>
            <a:prstGeom prst="wedgeEllipseCallout">
              <a:avLst>
                <a:gd name="adj1" fmla="val -21815"/>
                <a:gd name="adj2" fmla="val -154806"/>
              </a:avLst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27701" name="Text Box 49"/>
            <p:cNvSpPr txBox="1">
              <a:spLocks noChangeArrowheads="1"/>
            </p:cNvSpPr>
            <p:nvPr/>
          </p:nvSpPr>
          <p:spPr bwMode="auto">
            <a:xfrm>
              <a:off x="3077" y="2787"/>
              <a:ext cx="1749" cy="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 sz="3600">
                  <a:solidFill>
                    <a:srgbClr val="FF0000"/>
                  </a:solidFill>
                  <a:latin typeface="Comic Sans MS" panose="030F0702030302020204" pitchFamily="66" charset="0"/>
                </a:rPr>
                <a:t>Ecrire le résultat</a:t>
              </a:r>
            </a:p>
          </p:txBody>
        </p:sp>
      </p:grpSp>
      <p:sp>
        <p:nvSpPr>
          <p:cNvPr id="27699" name="AutoShape 58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8775" y="6200775"/>
            <a:ext cx="433388" cy="468313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8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9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82" grpId="0"/>
      <p:bldP spid="69689" grpId="0"/>
    </p:bldLst>
  </p:timing>
</p:sld>
</file>

<file path=ppt/theme/theme1.xml><?xml version="1.0" encoding="utf-8"?>
<a:theme xmlns:a="http://schemas.openxmlformats.org/drawingml/2006/main" name="Modèle par défaut">
  <a:themeElements>
    <a:clrScheme name="Modèle par défaut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FF3300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1133</TotalTime>
  <Words>1393</Words>
  <Application>Microsoft Office PowerPoint</Application>
  <PresentationFormat>Affichage à l'écran (4:3)</PresentationFormat>
  <Paragraphs>637</Paragraphs>
  <Slides>24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7" baseType="lpstr">
      <vt:lpstr>Arial</vt:lpstr>
      <vt:lpstr>Comic Sans MS</vt:lpstr>
      <vt:lpstr>Modèle par défaut</vt:lpstr>
      <vt:lpstr>Comment convertir les unités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DSNA_ME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Comment mesurer une  masse ?</dc:title>
  <dc:creator>AMO</dc:creator>
  <cp:lastModifiedBy>JR</cp:lastModifiedBy>
  <cp:revision>44</cp:revision>
  <dcterms:created xsi:type="dcterms:W3CDTF">2010-09-23T15:29:49Z</dcterms:created>
  <dcterms:modified xsi:type="dcterms:W3CDTF">2017-02-23T05:46:34Z</dcterms:modified>
</cp:coreProperties>
</file>